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9" r:id="rId3"/>
    <p:sldId id="260" r:id="rId4"/>
    <p:sldId id="298" r:id="rId5"/>
    <p:sldId id="295" r:id="rId6"/>
    <p:sldId id="292" r:id="rId7"/>
    <p:sldId id="297"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6A7A"/>
    <a:srgbClr val="354D56"/>
    <a:srgbClr val="5A5A5A"/>
    <a:srgbClr val="C7D310"/>
    <a:srgbClr val="D0D1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56" autoAdjust="0"/>
    <p:restoredTop sz="94660"/>
  </p:normalViewPr>
  <p:slideViewPr>
    <p:cSldViewPr snapToGrid="0">
      <p:cViewPr varScale="1">
        <p:scale>
          <a:sx n="63" d="100"/>
          <a:sy n="63" d="100"/>
        </p:scale>
        <p:origin x="436" y="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14.svg"/><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Master" Target="../slideMasters/slideMaster1.xml"/><Relationship Id="rId6" Type="http://schemas.openxmlformats.org/officeDocument/2006/relationships/image" Target="../media/image23.png"/><Relationship Id="rId11" Type="http://schemas.openxmlformats.org/officeDocument/2006/relationships/image" Target="../media/image18.svg"/><Relationship Id="rId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1.png"/><Relationship Id="rId9" Type="http://schemas.openxmlformats.org/officeDocument/2006/relationships/image" Target="../media/image7.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1314" y="12660"/>
            <a:ext cx="5036524" cy="6862751"/>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dirty="0"/>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8190459" y="4967414"/>
            <a:ext cx="3081503" cy="1890282"/>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sz="1092" dirty="0"/>
          </a:p>
        </p:txBody>
      </p:sp>
      <p:sp>
        <p:nvSpPr>
          <p:cNvPr id="62" name="object 6">
            <a:extLst>
              <a:ext uri="{FF2B5EF4-FFF2-40B4-BE49-F238E27FC236}">
                <a16:creationId xmlns:a16="http://schemas.microsoft.com/office/drawing/2014/main" id="{2FB034B5-CA0E-E460-2947-7BD16845CB99}"/>
              </a:ext>
            </a:extLst>
          </p:cNvPr>
          <p:cNvSpPr/>
          <p:nvPr userDrawn="1"/>
        </p:nvSpPr>
        <p:spPr>
          <a:xfrm>
            <a:off x="3975737" y="0"/>
            <a:ext cx="2618623" cy="1516769"/>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sz="1092"/>
          </a:p>
        </p:txBody>
      </p:sp>
      <p:sp>
        <p:nvSpPr>
          <p:cNvPr id="93" name="object 37">
            <a:extLst>
              <a:ext uri="{FF2B5EF4-FFF2-40B4-BE49-F238E27FC236}">
                <a16:creationId xmlns:a16="http://schemas.microsoft.com/office/drawing/2014/main" id="{23EBAA6C-6051-6163-5EB0-31FEDD5EE7F8}"/>
              </a:ext>
            </a:extLst>
          </p:cNvPr>
          <p:cNvSpPr/>
          <p:nvPr userDrawn="1"/>
        </p:nvSpPr>
        <p:spPr>
          <a:xfrm>
            <a:off x="10235139" y="4816425"/>
            <a:ext cx="1628937" cy="1596478"/>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sz="1092"/>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144642" y="384600"/>
            <a:ext cx="2661275" cy="952735"/>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5680101" y="2135183"/>
            <a:ext cx="5961218" cy="1890282"/>
          </a:xfrm>
          <a:prstGeom prst="rect">
            <a:avLst/>
          </a:prstGeom>
        </p:spPr>
        <p:txBody>
          <a:bodyPr/>
          <a:lstStyle>
            <a:lvl1pPr>
              <a:defRPr sz="5821"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5680101" y="4114085"/>
            <a:ext cx="5961218" cy="1024602"/>
          </a:xfrm>
          <a:prstGeom prst="rect">
            <a:avLst/>
          </a:prstGeom>
        </p:spPr>
        <p:txBody>
          <a:bodyPr/>
          <a:lstStyle>
            <a:lvl1pPr>
              <a:defRPr sz="3153"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04501" y="5631229"/>
            <a:ext cx="1589107" cy="839133"/>
          </a:xfrm>
          <a:prstGeom prst="rect">
            <a:avLst/>
          </a:prstGeom>
        </p:spPr>
      </p:pic>
    </p:spTree>
    <p:extLst>
      <p:ext uri="{BB962C8B-B14F-4D97-AF65-F5344CB8AC3E}">
        <p14:creationId xmlns:p14="http://schemas.microsoft.com/office/powerpoint/2010/main" val="1529402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sz="1092" dirty="0"/>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488926" y="6101249"/>
            <a:ext cx="2116084" cy="300925"/>
          </a:xfrm>
          <a:prstGeom prst="rect">
            <a:avLst/>
          </a:prstGeom>
        </p:spPr>
        <p:txBody>
          <a:bodyPr vert="horz" wrap="square" lIns="0" tIns="6931" rIns="0" bIns="0" rtlCol="0">
            <a:spAutoFit/>
          </a:bodyPr>
          <a:lstStyle/>
          <a:p>
            <a:pPr marL="7701">
              <a:lnSpc>
                <a:spcPct val="100000"/>
              </a:lnSpc>
              <a:spcBef>
                <a:spcPts val="55"/>
              </a:spcBef>
            </a:pPr>
            <a:r>
              <a:rPr sz="1910" b="1" spc="-12" dirty="0">
                <a:solidFill>
                  <a:srgbClr val="FFFFFF"/>
                </a:solidFill>
                <a:latin typeface="Arial"/>
                <a:cs typeface="Arial"/>
              </a:rPr>
              <a:t>gmcancer.org.uk</a:t>
            </a:r>
            <a:endParaRPr sz="1910" dirty="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6688994" y="0"/>
            <a:ext cx="5503344" cy="3423609"/>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sz="1092" dirty="0"/>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sz="1092" dirty="0"/>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sz="1092" dirty="0"/>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sz="1092"/>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488925" y="2111915"/>
            <a:ext cx="7640359" cy="1890282"/>
          </a:xfrm>
          <a:prstGeom prst="rect">
            <a:avLst/>
          </a:prstGeom>
        </p:spPr>
        <p:txBody>
          <a:bodyPr/>
          <a:lstStyle>
            <a:lvl1pPr>
              <a:defRPr sz="5821"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488925" y="4145825"/>
            <a:ext cx="7640359" cy="1024602"/>
          </a:xfrm>
          <a:prstGeom prst="rect">
            <a:avLst/>
          </a:prstGeom>
        </p:spPr>
        <p:txBody>
          <a:bodyPr/>
          <a:lstStyle>
            <a:lvl1pPr>
              <a:defRPr sz="3153"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8036656" y="3710867"/>
            <a:ext cx="4155344" cy="3146748"/>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54246" y="5184895"/>
            <a:ext cx="2077247" cy="1217052"/>
          </a:xfrm>
          <a:prstGeom prst="rect">
            <a:avLst/>
          </a:prstGeom>
        </p:spPr>
      </p:pic>
    </p:spTree>
    <p:extLst>
      <p:ext uri="{BB962C8B-B14F-4D97-AF65-F5344CB8AC3E}">
        <p14:creationId xmlns:p14="http://schemas.microsoft.com/office/powerpoint/2010/main" val="28774780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ub-title slide whit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C1D7506-5899-D2CD-D7ED-4470D459E46F}"/>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r="18350"/>
          <a:stretch/>
        </p:blipFill>
        <p:spPr>
          <a:xfrm>
            <a:off x="9890393" y="3660039"/>
            <a:ext cx="2301608" cy="2887984"/>
          </a:xfrm>
          <a:prstGeom prst="rect">
            <a:avLst/>
          </a:prstGeom>
        </p:spPr>
      </p:pic>
      <p:pic>
        <p:nvPicPr>
          <p:cNvPr id="5" name="Graphic 4">
            <a:extLst>
              <a:ext uri="{FF2B5EF4-FFF2-40B4-BE49-F238E27FC236}">
                <a16:creationId xmlns:a16="http://schemas.microsoft.com/office/drawing/2014/main" id="{B54A143D-12D6-719C-446D-95AE5E237471}"/>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t="9900" r="10725"/>
          <a:stretch/>
        </p:blipFill>
        <p:spPr>
          <a:xfrm>
            <a:off x="9737333" y="0"/>
            <a:ext cx="2454667" cy="2435533"/>
          </a:xfrm>
          <a:prstGeom prst="rect">
            <a:avLst/>
          </a:prstGeom>
        </p:spPr>
      </p:pic>
      <p:pic>
        <p:nvPicPr>
          <p:cNvPr id="56" name="Picture 55">
            <a:extLst>
              <a:ext uri="{FF2B5EF4-FFF2-40B4-BE49-F238E27FC236}">
                <a16:creationId xmlns:a16="http://schemas.microsoft.com/office/drawing/2014/main" id="{1CA4349C-8293-BA3C-CBEA-CAED53692A79}"/>
              </a:ext>
            </a:extLst>
          </p:cNvPr>
          <p:cNvPicPr>
            <a:picLocks noChangeAspect="1"/>
          </p:cNvPicPr>
          <p:nvPr userDrawn="1"/>
        </p:nvPicPr>
        <p:blipFill>
          <a:blip r:embed="rId6"/>
          <a:stretch>
            <a:fillRect/>
          </a:stretch>
        </p:blipFill>
        <p:spPr>
          <a:xfrm>
            <a:off x="6295761" y="443759"/>
            <a:ext cx="1528815" cy="1562086"/>
          </a:xfrm>
          <a:prstGeom prst="rect">
            <a:avLst/>
          </a:prstGeom>
        </p:spPr>
      </p:pic>
      <p:sp>
        <p:nvSpPr>
          <p:cNvPr id="58" name="Picture Placeholder 57">
            <a:extLst>
              <a:ext uri="{FF2B5EF4-FFF2-40B4-BE49-F238E27FC236}">
                <a16:creationId xmlns:a16="http://schemas.microsoft.com/office/drawing/2014/main" id="{B2C59E95-91A1-25AF-DCC9-219561E6A685}"/>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1" name="Text Placeholder 134">
            <a:extLst>
              <a:ext uri="{FF2B5EF4-FFF2-40B4-BE49-F238E27FC236}">
                <a16:creationId xmlns:a16="http://schemas.microsoft.com/office/drawing/2014/main" id="{DAD7B386-6B00-51E1-56DC-F8E76D4EF455}"/>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pic>
        <p:nvPicPr>
          <p:cNvPr id="12" name="Graphic 11">
            <a:extLst>
              <a:ext uri="{FF2B5EF4-FFF2-40B4-BE49-F238E27FC236}">
                <a16:creationId xmlns:a16="http://schemas.microsoft.com/office/drawing/2014/main" id="{E12778B8-8247-DAC5-C7D4-57AEEEE9CED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1000285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ink">
    <p:bg>
      <p:bgPr>
        <a:solidFill>
          <a:schemeClr val="bg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45E98A0-E413-376F-4664-D4FEEC7E8F8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449046" y="3784808"/>
            <a:ext cx="2566506" cy="2629433"/>
          </a:xfrm>
          <a:prstGeom prst="rect">
            <a:avLst/>
          </a:prstGeom>
        </p:spPr>
      </p:pic>
      <p:sp>
        <p:nvSpPr>
          <p:cNvPr id="6" name="object 2">
            <a:extLst>
              <a:ext uri="{FF2B5EF4-FFF2-40B4-BE49-F238E27FC236}">
                <a16:creationId xmlns:a16="http://schemas.microsoft.com/office/drawing/2014/main" id="{9150D745-4D40-E1C5-A50A-61C91F86E6FE}"/>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41B6E6">
              <a:alpha val="19663"/>
            </a:srgbClr>
          </a:solidFill>
        </p:spPr>
        <p:txBody>
          <a:bodyPr wrap="square" lIns="0" tIns="0" rIns="0" bIns="0" rtlCol="0"/>
          <a:lstStyle/>
          <a:p>
            <a:endParaRPr sz="1092" dirty="0"/>
          </a:p>
        </p:txBody>
      </p:sp>
      <p:pic>
        <p:nvPicPr>
          <p:cNvPr id="3" name="Graphic 2">
            <a:extLst>
              <a:ext uri="{FF2B5EF4-FFF2-40B4-BE49-F238E27FC236}">
                <a16:creationId xmlns:a16="http://schemas.microsoft.com/office/drawing/2014/main" id="{FA15E01E-DA43-195D-F8F3-0E7092BFBB81}"/>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700457" y="286873"/>
            <a:ext cx="1794527" cy="1617271"/>
          </a:xfrm>
          <a:prstGeom prst="rect">
            <a:avLst/>
          </a:prstGeom>
        </p:spPr>
      </p:pic>
      <p:pic>
        <p:nvPicPr>
          <p:cNvPr id="22" name="Picture 21">
            <a:extLst>
              <a:ext uri="{FF2B5EF4-FFF2-40B4-BE49-F238E27FC236}">
                <a16:creationId xmlns:a16="http://schemas.microsoft.com/office/drawing/2014/main" id="{AD03A2D2-46E3-DE49-7654-393694269B9F}"/>
              </a:ext>
            </a:extLst>
          </p:cNvPr>
          <p:cNvPicPr>
            <a:picLocks noChangeAspect="1"/>
          </p:cNvPicPr>
          <p:nvPr userDrawn="1"/>
        </p:nvPicPr>
        <p:blipFill rotWithShape="1">
          <a:blip r:embed="rId6"/>
          <a:srcRect l="60404" t="39753" r="9040" b="27386"/>
          <a:stretch/>
        </p:blipFill>
        <p:spPr>
          <a:xfrm flipH="1">
            <a:off x="0" y="3975512"/>
            <a:ext cx="3802998" cy="2882103"/>
          </a:xfrm>
          <a:prstGeom prst="rect">
            <a:avLst/>
          </a:prstGeom>
        </p:spPr>
      </p:pic>
      <p:sp>
        <p:nvSpPr>
          <p:cNvPr id="17" name="Text Placeholder 134">
            <a:extLst>
              <a:ext uri="{FF2B5EF4-FFF2-40B4-BE49-F238E27FC236}">
                <a16:creationId xmlns:a16="http://schemas.microsoft.com/office/drawing/2014/main" id="{7F9B4E7A-61A8-3865-C2AE-E90AB7B9DEAB}"/>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sp>
        <p:nvSpPr>
          <p:cNvPr id="20" name="Picture Placeholder 19">
            <a:extLst>
              <a:ext uri="{FF2B5EF4-FFF2-40B4-BE49-F238E27FC236}">
                <a16:creationId xmlns:a16="http://schemas.microsoft.com/office/drawing/2014/main" id="{536C5A98-7CA7-CE8D-C27F-55057C7E00C6}"/>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10" name="Graphic 9">
            <a:extLst>
              <a:ext uri="{FF2B5EF4-FFF2-40B4-BE49-F238E27FC236}">
                <a16:creationId xmlns:a16="http://schemas.microsoft.com/office/drawing/2014/main" id="{BA2D205F-9BCB-0D3C-1A82-5713AF8832C5}"/>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297706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with imag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1604F914-0951-1B41-B3F6-4FAE4195498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5584"/>
          <a:stretch/>
        </p:blipFill>
        <p:spPr>
          <a:xfrm>
            <a:off x="5498350" y="-1"/>
            <a:ext cx="1848440" cy="1488275"/>
          </a:xfrm>
          <a:prstGeom prst="rect">
            <a:avLst/>
          </a:prstGeom>
        </p:spPr>
      </p:pic>
      <p:sp>
        <p:nvSpPr>
          <p:cNvPr id="5" name="object 3">
            <a:extLst>
              <a:ext uri="{FF2B5EF4-FFF2-40B4-BE49-F238E27FC236}">
                <a16:creationId xmlns:a16="http://schemas.microsoft.com/office/drawing/2014/main" id="{6D7138A7-8583-135B-8DA0-8F4203927051}"/>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sp>
        <p:nvSpPr>
          <p:cNvPr id="28" name="Rectangle 27">
            <a:extLst>
              <a:ext uri="{FF2B5EF4-FFF2-40B4-BE49-F238E27FC236}">
                <a16:creationId xmlns:a16="http://schemas.microsoft.com/office/drawing/2014/main" id="{47F33000-A79C-809D-B722-16DAAB0A3599}"/>
              </a:ext>
            </a:extLst>
          </p:cNvPr>
          <p:cNvSpPr/>
          <p:nvPr userDrawn="1"/>
        </p:nvSpPr>
        <p:spPr>
          <a:xfrm>
            <a:off x="9469402" y="4214532"/>
            <a:ext cx="2722598" cy="2643468"/>
          </a:xfrm>
          <a:prstGeom prst="rect">
            <a:avLst/>
          </a:prstGeom>
          <a:solidFill>
            <a:srgbClr val="AA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p>
        </p:txBody>
      </p:sp>
      <p:sp>
        <p:nvSpPr>
          <p:cNvPr id="27" name="Picture Placeholder 26">
            <a:extLst>
              <a:ext uri="{FF2B5EF4-FFF2-40B4-BE49-F238E27FC236}">
                <a16:creationId xmlns:a16="http://schemas.microsoft.com/office/drawing/2014/main" id="{B33F7E89-EC9F-C7D8-489F-D3A57773E618}"/>
              </a:ext>
            </a:extLst>
          </p:cNvPr>
          <p:cNvSpPr>
            <a:spLocks noGrp="1"/>
          </p:cNvSpPr>
          <p:nvPr>
            <p:ph type="pic" sz="quarter" idx="10" hasCustomPrompt="1"/>
          </p:nvPr>
        </p:nvSpPr>
        <p:spPr>
          <a:xfrm>
            <a:off x="7096276" y="0"/>
            <a:ext cx="5095724" cy="6858000"/>
          </a:xfrm>
          <a:custGeom>
            <a:avLst/>
            <a:gdLst>
              <a:gd name="connsiteX0" fmla="*/ 0 w 8402637"/>
              <a:gd name="connsiteY0" fmla="*/ 0 h 11309350"/>
              <a:gd name="connsiteX1" fmla="*/ 8402637 w 8402637"/>
              <a:gd name="connsiteY1" fmla="*/ 0 h 11309350"/>
              <a:gd name="connsiteX2" fmla="*/ 8402637 w 8402637"/>
              <a:gd name="connsiteY2" fmla="*/ 7492746 h 11309350"/>
              <a:gd name="connsiteX3" fmla="*/ 8377461 w 8402637"/>
              <a:gd name="connsiteY3" fmla="*/ 7499379 h 11309350"/>
              <a:gd name="connsiteX4" fmla="*/ 8339453 w 8402637"/>
              <a:gd name="connsiteY4" fmla="*/ 7512505 h 11309350"/>
              <a:gd name="connsiteX5" fmla="*/ 8302283 w 8402637"/>
              <a:gd name="connsiteY5" fmla="*/ 7528569 h 11309350"/>
              <a:gd name="connsiteX6" fmla="*/ 8266117 w 8402637"/>
              <a:gd name="connsiteY6" fmla="*/ 7547565 h 11309350"/>
              <a:gd name="connsiteX7" fmla="*/ 5407901 w 8402637"/>
              <a:gd name="connsiteY7" fmla="*/ 9190330 h 11309350"/>
              <a:gd name="connsiteX8" fmla="*/ 5373281 w 8402637"/>
              <a:gd name="connsiteY8" fmla="*/ 9212017 h 11309350"/>
              <a:gd name="connsiteX9" fmla="*/ 5340693 w 8402637"/>
              <a:gd name="connsiteY9" fmla="*/ 9236050 h 11309350"/>
              <a:gd name="connsiteX10" fmla="*/ 5310217 w 8402637"/>
              <a:gd name="connsiteY10" fmla="*/ 9262283 h 11309350"/>
              <a:gd name="connsiteX11" fmla="*/ 5281945 w 8402637"/>
              <a:gd name="connsiteY11" fmla="*/ 9290572 h 11309350"/>
              <a:gd name="connsiteX12" fmla="*/ 5255953 w 8402637"/>
              <a:gd name="connsiteY12" fmla="*/ 9320769 h 11309350"/>
              <a:gd name="connsiteX13" fmla="*/ 5232331 w 8402637"/>
              <a:gd name="connsiteY13" fmla="*/ 9352730 h 11309350"/>
              <a:gd name="connsiteX14" fmla="*/ 5211161 w 8402637"/>
              <a:gd name="connsiteY14" fmla="*/ 9386307 h 11309350"/>
              <a:gd name="connsiteX15" fmla="*/ 5192531 w 8402637"/>
              <a:gd name="connsiteY15" fmla="*/ 9421357 h 11309350"/>
              <a:gd name="connsiteX16" fmla="*/ 5176521 w 8402637"/>
              <a:gd name="connsiteY16" fmla="*/ 9457733 h 11309350"/>
              <a:gd name="connsiteX17" fmla="*/ 5163219 w 8402637"/>
              <a:gd name="connsiteY17" fmla="*/ 9495289 h 11309350"/>
              <a:gd name="connsiteX18" fmla="*/ 5152707 w 8402637"/>
              <a:gd name="connsiteY18" fmla="*/ 9533880 h 11309350"/>
              <a:gd name="connsiteX19" fmla="*/ 5145071 w 8402637"/>
              <a:gd name="connsiteY19" fmla="*/ 9573360 h 11309350"/>
              <a:gd name="connsiteX20" fmla="*/ 5140395 w 8402637"/>
              <a:gd name="connsiteY20" fmla="*/ 9613583 h 11309350"/>
              <a:gd name="connsiteX21" fmla="*/ 5138763 w 8402637"/>
              <a:gd name="connsiteY21" fmla="*/ 9654404 h 11309350"/>
              <a:gd name="connsiteX22" fmla="*/ 5135563 w 8402637"/>
              <a:gd name="connsiteY22" fmla="*/ 11309350 h 11309350"/>
              <a:gd name="connsiteX23" fmla="*/ 0 w 8402637"/>
              <a:gd name="connsiteY23" fmla="*/ 11309350 h 1130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02637" h="11309350">
                <a:moveTo>
                  <a:pt x="0" y="0"/>
                </a:moveTo>
                <a:lnTo>
                  <a:pt x="8402637" y="0"/>
                </a:lnTo>
                <a:lnTo>
                  <a:pt x="8402637" y="7492746"/>
                </a:lnTo>
                <a:lnTo>
                  <a:pt x="8377461" y="7499379"/>
                </a:lnTo>
                <a:lnTo>
                  <a:pt x="8339453" y="7512505"/>
                </a:lnTo>
                <a:lnTo>
                  <a:pt x="8302283" y="7528569"/>
                </a:lnTo>
                <a:lnTo>
                  <a:pt x="8266117" y="7547565"/>
                </a:lnTo>
                <a:lnTo>
                  <a:pt x="5407901" y="9190330"/>
                </a:lnTo>
                <a:lnTo>
                  <a:pt x="5373281" y="9212017"/>
                </a:lnTo>
                <a:lnTo>
                  <a:pt x="5340693" y="9236050"/>
                </a:lnTo>
                <a:lnTo>
                  <a:pt x="5310217" y="9262283"/>
                </a:lnTo>
                <a:lnTo>
                  <a:pt x="5281945" y="9290572"/>
                </a:lnTo>
                <a:lnTo>
                  <a:pt x="5255953" y="9320769"/>
                </a:lnTo>
                <a:lnTo>
                  <a:pt x="5232331" y="9352730"/>
                </a:lnTo>
                <a:lnTo>
                  <a:pt x="5211161" y="9386307"/>
                </a:lnTo>
                <a:lnTo>
                  <a:pt x="5192531" y="9421357"/>
                </a:lnTo>
                <a:lnTo>
                  <a:pt x="5176521" y="9457733"/>
                </a:lnTo>
                <a:lnTo>
                  <a:pt x="5163219" y="9495289"/>
                </a:lnTo>
                <a:lnTo>
                  <a:pt x="5152707" y="9533880"/>
                </a:lnTo>
                <a:lnTo>
                  <a:pt x="5145071" y="9573360"/>
                </a:lnTo>
                <a:lnTo>
                  <a:pt x="5140395" y="9613583"/>
                </a:lnTo>
                <a:lnTo>
                  <a:pt x="5138763" y="9654404"/>
                </a:lnTo>
                <a:lnTo>
                  <a:pt x="5135563" y="11309350"/>
                </a:lnTo>
                <a:lnTo>
                  <a:pt x="0" y="11309350"/>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6" name="Graphic 5">
            <a:extLst>
              <a:ext uri="{FF2B5EF4-FFF2-40B4-BE49-F238E27FC236}">
                <a16:creationId xmlns:a16="http://schemas.microsoft.com/office/drawing/2014/main" id="{9C15911D-FE8E-10EA-FBE3-A04A4E041222}"/>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38254"/>
          <a:stretch/>
        </p:blipFill>
        <p:spPr>
          <a:xfrm>
            <a:off x="229219" y="6171581"/>
            <a:ext cx="1232162" cy="445754"/>
          </a:xfrm>
          <a:prstGeom prst="rect">
            <a:avLst/>
          </a:prstGeom>
        </p:spPr>
      </p:pic>
      <p:sp>
        <p:nvSpPr>
          <p:cNvPr id="10" name="Text Placeholder 134">
            <a:extLst>
              <a:ext uri="{FF2B5EF4-FFF2-40B4-BE49-F238E27FC236}">
                <a16:creationId xmlns:a16="http://schemas.microsoft.com/office/drawing/2014/main" id="{5D174195-B5DE-E7AB-F92A-F8B08CEF3231}"/>
              </a:ext>
            </a:extLst>
          </p:cNvPr>
          <p:cNvSpPr>
            <a:spLocks noGrp="1"/>
          </p:cNvSpPr>
          <p:nvPr>
            <p:ph type="body" sz="quarter" idx="13" hasCustomPrompt="1"/>
          </p:nvPr>
        </p:nvSpPr>
        <p:spPr>
          <a:xfrm>
            <a:off x="550682"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11" name="Text Placeholder 134">
            <a:extLst>
              <a:ext uri="{FF2B5EF4-FFF2-40B4-BE49-F238E27FC236}">
                <a16:creationId xmlns:a16="http://schemas.microsoft.com/office/drawing/2014/main" id="{F87D1C5B-1107-DBF2-A0BF-2B1185887F61}"/>
              </a:ext>
            </a:extLst>
          </p:cNvPr>
          <p:cNvSpPr>
            <a:spLocks noGrp="1"/>
          </p:cNvSpPr>
          <p:nvPr>
            <p:ph type="body" sz="quarter" idx="11" hasCustomPrompt="1"/>
          </p:nvPr>
        </p:nvSpPr>
        <p:spPr>
          <a:xfrm>
            <a:off x="550681" y="1266632"/>
            <a:ext cx="5218750"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Tree>
    <p:extLst>
      <p:ext uri="{BB962C8B-B14F-4D97-AF65-F5344CB8AC3E}">
        <p14:creationId xmlns:p14="http://schemas.microsoft.com/office/powerpoint/2010/main" val="377746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538855" y="1266632"/>
            <a:ext cx="4852154"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5969195" y="1266632"/>
            <a:ext cx="4860888"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550682" y="2221380"/>
            <a:ext cx="4852154"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550682"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5981021" y="2221380"/>
            <a:ext cx="4849061"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5981021"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851536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82652" y="4358419"/>
            <a:ext cx="1482178" cy="1452133"/>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989030" y="3739190"/>
            <a:ext cx="1482178" cy="1518519"/>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l="-7941" t="-6650" r="-1" b="1"/>
          <a:stretch/>
        </p:blipFill>
        <p:spPr>
          <a:xfrm>
            <a:off x="229219" y="102043"/>
            <a:ext cx="2296954" cy="2325146"/>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689314" y="564120"/>
            <a:ext cx="4526481" cy="5110797"/>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b="38254"/>
          <a:stretch/>
        </p:blipFill>
        <p:spPr>
          <a:xfrm>
            <a:off x="229219" y="6171581"/>
            <a:ext cx="1232162" cy="445754"/>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5969195" y="1266632"/>
            <a:ext cx="4135335"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2500" r="28064"/>
          <a:stretch/>
        </p:blipFill>
        <p:spPr>
          <a:xfrm>
            <a:off x="8893416" y="0"/>
            <a:ext cx="3298584" cy="4659538"/>
          </a:xfrm>
          <a:prstGeom prst="rect">
            <a:avLst/>
          </a:prstGeom>
        </p:spPr>
      </p:pic>
      <p:sp>
        <p:nvSpPr>
          <p:cNvPr id="2" name="Text Placeholder 134">
            <a:extLst>
              <a:ext uri="{FF2B5EF4-FFF2-40B4-BE49-F238E27FC236}">
                <a16:creationId xmlns:a16="http://schemas.microsoft.com/office/drawing/2014/main" id="{EBB03EDC-5BFE-B063-C7B9-ABB6BD39CABF}"/>
              </a:ext>
            </a:extLst>
          </p:cNvPr>
          <p:cNvSpPr>
            <a:spLocks noGrp="1"/>
          </p:cNvSpPr>
          <p:nvPr>
            <p:ph type="body" sz="quarter" idx="13" hasCustomPrompt="1"/>
          </p:nvPr>
        </p:nvSpPr>
        <p:spPr>
          <a:xfrm>
            <a:off x="5969195"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Tree>
    <p:extLst>
      <p:ext uri="{BB962C8B-B14F-4D97-AF65-F5344CB8AC3E}">
        <p14:creationId xmlns:p14="http://schemas.microsoft.com/office/powerpoint/2010/main" val="2513671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323807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36061" r="26706" b="-3850"/>
          <a:stretch/>
        </p:blipFill>
        <p:spPr>
          <a:xfrm>
            <a:off x="8730027" y="0"/>
            <a:ext cx="3461973" cy="3567623"/>
          </a:xfrm>
          <a:prstGeom prst="rect">
            <a:avLst/>
          </a:prstGeom>
        </p:spPr>
      </p:pic>
    </p:spTree>
    <p:extLst>
      <p:ext uri="{BB962C8B-B14F-4D97-AF65-F5344CB8AC3E}">
        <p14:creationId xmlns:p14="http://schemas.microsoft.com/office/powerpoint/2010/main" val="2781203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7295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bodyStyle>
    <p:other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1989879" y="2458638"/>
            <a:ext cx="6839796" cy="970362"/>
          </a:xfrm>
          <a:ln>
            <a:noFill/>
          </a:ln>
        </p:spPr>
        <p:txBody>
          <a:bodyPr/>
          <a:lstStyle/>
          <a:p>
            <a:r>
              <a:rPr lang="en-US" dirty="0" err="1">
                <a:solidFill>
                  <a:srgbClr val="005FBF"/>
                </a:solidFill>
              </a:rPr>
              <a:t>Personalised</a:t>
            </a:r>
            <a:r>
              <a:rPr lang="en-US" dirty="0">
                <a:solidFill>
                  <a:srgbClr val="005FBF"/>
                </a:solidFill>
              </a:rPr>
              <a:t> Care</a:t>
            </a:r>
          </a:p>
        </p:txBody>
      </p:sp>
      <p:sp>
        <p:nvSpPr>
          <p:cNvPr id="7" name="Text Placeholder 6">
            <a:extLst>
              <a:ext uri="{FF2B5EF4-FFF2-40B4-BE49-F238E27FC236}">
                <a16:creationId xmlns:a16="http://schemas.microsoft.com/office/drawing/2014/main" id="{64795730-E0FA-AC90-22D4-AFDB78E1C5A7}"/>
              </a:ext>
            </a:extLst>
          </p:cNvPr>
          <p:cNvSpPr>
            <a:spLocks noGrp="1"/>
          </p:cNvSpPr>
          <p:nvPr>
            <p:ph type="body" sz="quarter" idx="12"/>
          </p:nvPr>
        </p:nvSpPr>
        <p:spPr>
          <a:xfrm>
            <a:off x="2095387" y="3444421"/>
            <a:ext cx="6509597" cy="1024602"/>
          </a:xfrm>
        </p:spPr>
        <p:txBody>
          <a:bodyPr/>
          <a:lstStyle/>
          <a:p>
            <a:r>
              <a:rPr lang="en-US" dirty="0">
                <a:solidFill>
                  <a:srgbClr val="CA498F"/>
                </a:solidFill>
              </a:rPr>
              <a:t>Freya Driver/ </a:t>
            </a:r>
            <a:r>
              <a:rPr lang="en-US" dirty="0" err="1">
                <a:solidFill>
                  <a:srgbClr val="CA498F"/>
                </a:solidFill>
              </a:rPr>
              <a:t>Programme</a:t>
            </a:r>
            <a:r>
              <a:rPr lang="en-US" dirty="0">
                <a:solidFill>
                  <a:srgbClr val="CA498F"/>
                </a:solidFill>
              </a:rPr>
              <a:t> Director</a:t>
            </a:r>
          </a:p>
          <a:p>
            <a:r>
              <a:rPr lang="en-US" dirty="0">
                <a:solidFill>
                  <a:srgbClr val="CA498F"/>
                </a:solidFill>
              </a:rPr>
              <a:t>July 2025</a:t>
            </a:r>
          </a:p>
        </p:txBody>
      </p:sp>
    </p:spTree>
    <p:extLst>
      <p:ext uri="{BB962C8B-B14F-4D97-AF65-F5344CB8AC3E}">
        <p14:creationId xmlns:p14="http://schemas.microsoft.com/office/powerpoint/2010/main" val="922403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EBB0D49-AD60-FEE5-C1FF-E2BA2CFAB09F}"/>
              </a:ext>
            </a:extLst>
          </p:cNvPr>
          <p:cNvSpPr>
            <a:spLocks noGrp="1"/>
          </p:cNvSpPr>
          <p:nvPr>
            <p:ph type="body" sz="quarter" idx="12"/>
          </p:nvPr>
        </p:nvSpPr>
        <p:spPr>
          <a:xfrm>
            <a:off x="200596" y="3301604"/>
            <a:ext cx="8201902" cy="468296"/>
          </a:xfrm>
        </p:spPr>
        <p:txBody>
          <a:bodyPr/>
          <a:lstStyle/>
          <a:p>
            <a:r>
              <a:rPr lang="en-GB" dirty="0"/>
              <a:t>Direction of travel</a:t>
            </a:r>
          </a:p>
        </p:txBody>
      </p:sp>
      <p:sp>
        <p:nvSpPr>
          <p:cNvPr id="3" name="Text Placeholder 2">
            <a:extLst>
              <a:ext uri="{FF2B5EF4-FFF2-40B4-BE49-F238E27FC236}">
                <a16:creationId xmlns:a16="http://schemas.microsoft.com/office/drawing/2014/main" id="{99BDFC40-4D84-5A56-93D0-9A68FCF3677A}"/>
              </a:ext>
            </a:extLst>
          </p:cNvPr>
          <p:cNvSpPr>
            <a:spLocks noGrp="1"/>
          </p:cNvSpPr>
          <p:nvPr>
            <p:ph type="body" sz="quarter" idx="13"/>
          </p:nvPr>
        </p:nvSpPr>
        <p:spPr>
          <a:xfrm>
            <a:off x="200594" y="3778072"/>
            <a:ext cx="10068820" cy="1188217"/>
          </a:xfrm>
        </p:spPr>
        <p:txBody>
          <a:bodyPr/>
          <a:lstStyle/>
          <a:p>
            <a:pPr marL="342900" indent="-342900">
              <a:buFont typeface="Arial" panose="020B0604020202020204" pitchFamily="34" charset="0"/>
              <a:buChar char="•"/>
            </a:pPr>
            <a:r>
              <a:rPr lang="en-GB" sz="1800" dirty="0"/>
              <a:t>For the personalised care and PSFU elements, established </a:t>
            </a:r>
            <a:r>
              <a:rPr lang="en-GB" sz="1800" dirty="0" err="1"/>
              <a:t>datafeeds</a:t>
            </a:r>
            <a:r>
              <a:rPr lang="en-GB" sz="1800" dirty="0"/>
              <a:t> will continue to be monitored nationally but planning and assurance reporting requirements will end by Q4 25/26 when local accountability arrangements should be fully established.</a:t>
            </a:r>
          </a:p>
          <a:p>
            <a:pPr marL="342900" indent="-342900">
              <a:buFont typeface="Arial" panose="020B0604020202020204" pitchFamily="34" charset="0"/>
              <a:buChar char="•"/>
            </a:pPr>
            <a:r>
              <a:rPr lang="en-GB" sz="1800" dirty="0"/>
              <a:t>Improvements in psychosocial support/prehabilitation/physical activity are important building blocks towards a fuller range of interventions and services that prevent, mitigate and treat the impact of cancer and its treatment, particularly for people with higher needs. The patient and NHS/system benefits are likely to be significant.</a:t>
            </a:r>
          </a:p>
        </p:txBody>
      </p:sp>
      <p:sp>
        <p:nvSpPr>
          <p:cNvPr id="4" name="Text Placeholder 3">
            <a:extLst>
              <a:ext uri="{FF2B5EF4-FFF2-40B4-BE49-F238E27FC236}">
                <a16:creationId xmlns:a16="http://schemas.microsoft.com/office/drawing/2014/main" id="{A4295B95-5DC8-E6B2-6E1D-853E282A4308}"/>
              </a:ext>
            </a:extLst>
          </p:cNvPr>
          <p:cNvSpPr>
            <a:spLocks noGrp="1"/>
          </p:cNvSpPr>
          <p:nvPr>
            <p:ph type="body" sz="quarter" idx="11"/>
          </p:nvPr>
        </p:nvSpPr>
        <p:spPr>
          <a:xfrm>
            <a:off x="200596" y="193970"/>
            <a:ext cx="8201902" cy="834094"/>
          </a:xfrm>
        </p:spPr>
        <p:txBody>
          <a:bodyPr/>
          <a:lstStyle/>
          <a:p>
            <a:r>
              <a:rPr lang="en-GB" dirty="0"/>
              <a:t>25/26 planning guidance</a:t>
            </a:r>
          </a:p>
        </p:txBody>
      </p:sp>
      <p:sp>
        <p:nvSpPr>
          <p:cNvPr id="5" name="Text Placeholder 1">
            <a:extLst>
              <a:ext uri="{FF2B5EF4-FFF2-40B4-BE49-F238E27FC236}">
                <a16:creationId xmlns:a16="http://schemas.microsoft.com/office/drawing/2014/main" id="{9AA15A38-68A6-50E4-5E68-2B64B0EC126E}"/>
              </a:ext>
            </a:extLst>
          </p:cNvPr>
          <p:cNvSpPr txBox="1">
            <a:spLocks/>
          </p:cNvSpPr>
          <p:nvPr/>
        </p:nvSpPr>
        <p:spPr>
          <a:xfrm>
            <a:off x="200594" y="916872"/>
            <a:ext cx="8201902" cy="468296"/>
          </a:xfrm>
          <a:prstGeom prst="rect">
            <a:avLst/>
          </a:prstGeom>
        </p:spPr>
        <p:txBody>
          <a:bodyPr/>
          <a:lstStyle>
            <a:lvl1pPr marL="0" eaLnBrk="1" hangingPunct="1">
              <a:defRPr sz="2426" b="0">
                <a:solidFill>
                  <a:srgbClr val="005FBF"/>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r>
              <a:rPr lang="en-GB" kern="0" dirty="0"/>
              <a:t>Success Measures:</a:t>
            </a:r>
          </a:p>
        </p:txBody>
      </p:sp>
      <p:sp>
        <p:nvSpPr>
          <p:cNvPr id="6" name="Text Placeholder 2">
            <a:extLst>
              <a:ext uri="{FF2B5EF4-FFF2-40B4-BE49-F238E27FC236}">
                <a16:creationId xmlns:a16="http://schemas.microsoft.com/office/drawing/2014/main" id="{9AD72589-36EC-4FFF-C5D9-C6F38B584593}"/>
              </a:ext>
            </a:extLst>
          </p:cNvPr>
          <p:cNvSpPr txBox="1">
            <a:spLocks/>
          </p:cNvSpPr>
          <p:nvPr/>
        </p:nvSpPr>
        <p:spPr>
          <a:xfrm>
            <a:off x="200594" y="1382560"/>
            <a:ext cx="10068820" cy="1806868"/>
          </a:xfrm>
          <a:prstGeom prst="rect">
            <a:avLst/>
          </a:prstGeom>
        </p:spPr>
        <p:txBody>
          <a:bodyPr/>
          <a:lstStyle>
            <a:lvl1pPr marL="0" eaLnBrk="1" hangingPunct="1">
              <a:defRPr sz="1940" b="0">
                <a:solidFill>
                  <a:schemeClr val="tx1"/>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pPr marL="342900" indent="-342900">
              <a:buFont typeface="Arial" panose="020B0604020202020204" pitchFamily="34" charset="0"/>
              <a:buChar char="•"/>
            </a:pPr>
            <a:r>
              <a:rPr lang="en-GB" sz="1800" kern="0" dirty="0"/>
              <a:t>COSD data will be used for Alliance measures as follows:</a:t>
            </a:r>
          </a:p>
          <a:p>
            <a:pPr marL="620146" lvl="1" indent="-342900">
              <a:buFont typeface="Courier New" panose="02070309020205020404" pitchFamily="49" charset="0"/>
              <a:buChar char="o"/>
            </a:pPr>
            <a:r>
              <a:rPr lang="en-GB" sz="1660" kern="0" dirty="0"/>
              <a:t>% of trusts in the Alliance that submit 4 core data items to COSD v10 each quarter: CR7900, CR7920, CR8420 and CR7840. Target 100% of trusts.</a:t>
            </a:r>
          </a:p>
          <a:p>
            <a:pPr marL="620146" lvl="1" indent="-342900">
              <a:buFont typeface="Courier New" panose="02070309020205020404" pitchFamily="49" charset="0"/>
              <a:buChar char="o"/>
            </a:pPr>
            <a:r>
              <a:rPr lang="en-GB" sz="1660" b="1" kern="0" dirty="0"/>
              <a:t>The proportion of people in the Alliance provided with EOTS each quarter. Alliance to show improvement over 1 year (starting time point Q3 24/25 to Q3 25/26).</a:t>
            </a:r>
          </a:p>
          <a:p>
            <a:pPr marL="342900" indent="-342900">
              <a:buFont typeface="Arial" panose="020B0604020202020204" pitchFamily="34" charset="0"/>
              <a:buChar char="•"/>
            </a:pPr>
            <a:r>
              <a:rPr lang="en-GB" sz="1800" kern="0" dirty="0"/>
              <a:t>Narrative updates to be provided quarterly to include work to sustain PSFU pathway benefits.</a:t>
            </a:r>
          </a:p>
        </p:txBody>
      </p:sp>
    </p:spTree>
    <p:extLst>
      <p:ext uri="{BB962C8B-B14F-4D97-AF65-F5344CB8AC3E}">
        <p14:creationId xmlns:p14="http://schemas.microsoft.com/office/powerpoint/2010/main" val="310969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358960" y="249350"/>
            <a:ext cx="10042162" cy="834094"/>
          </a:xfrm>
        </p:spPr>
        <p:txBody>
          <a:bodyPr/>
          <a:lstStyle/>
          <a:p>
            <a:r>
              <a:rPr lang="en-US" dirty="0">
                <a:solidFill>
                  <a:srgbClr val="005FBF"/>
                </a:solidFill>
              </a:rPr>
              <a:t>Key Updates/Successes (Planning) – 24/25</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330871512"/>
              </p:ext>
            </p:extLst>
          </p:nvPr>
        </p:nvGraphicFramePr>
        <p:xfrm>
          <a:off x="190901" y="911469"/>
          <a:ext cx="11810197" cy="5456409"/>
        </p:xfrm>
        <a:graphic>
          <a:graphicData uri="http://schemas.openxmlformats.org/drawingml/2006/table">
            <a:tbl>
              <a:tblPr firstRow="1" bandRow="1">
                <a:tableStyleId>{5C22544A-7EE6-4342-B048-85BDC9FD1C3A}</a:tableStyleId>
              </a:tblPr>
              <a:tblGrid>
                <a:gridCol w="2830595">
                  <a:extLst>
                    <a:ext uri="{9D8B030D-6E8A-4147-A177-3AD203B41FA5}">
                      <a16:colId xmlns:a16="http://schemas.microsoft.com/office/drawing/2014/main" val="2760922989"/>
                    </a:ext>
                  </a:extLst>
                </a:gridCol>
                <a:gridCol w="4425589">
                  <a:extLst>
                    <a:ext uri="{9D8B030D-6E8A-4147-A177-3AD203B41FA5}">
                      <a16:colId xmlns:a16="http://schemas.microsoft.com/office/drawing/2014/main" val="2597858363"/>
                    </a:ext>
                  </a:extLst>
                </a:gridCol>
                <a:gridCol w="4554013">
                  <a:extLst>
                    <a:ext uri="{9D8B030D-6E8A-4147-A177-3AD203B41FA5}">
                      <a16:colId xmlns:a16="http://schemas.microsoft.com/office/drawing/2014/main" val="4182923377"/>
                    </a:ext>
                  </a:extLst>
                </a:gridCol>
              </a:tblGrid>
              <a:tr h="396729">
                <a:tc>
                  <a:txBody>
                    <a:bodyPr/>
                    <a:lstStyle/>
                    <a:p>
                      <a:r>
                        <a:rPr lang="en-GB" sz="1400" dirty="0">
                          <a:latin typeface="Arial" panose="020B0604020202020204" pitchFamily="34" charset="0"/>
                          <a:cs typeface="Arial" panose="020B0604020202020204" pitchFamily="34" charset="0"/>
                        </a:rPr>
                        <a:t>Programme/element</a:t>
                      </a:r>
                    </a:p>
                  </a:txBody>
                  <a:tcPr/>
                </a:tc>
                <a:tc gridSpan="2">
                  <a:txBody>
                    <a:bodyPr/>
                    <a:lstStyle/>
                    <a:p>
                      <a:r>
                        <a:rPr lang="en-GB" sz="1400" dirty="0">
                          <a:latin typeface="Arial" panose="020B0604020202020204" pitchFamily="34" charset="0"/>
                          <a:cs typeface="Arial" panose="020B0604020202020204" pitchFamily="34" charset="0"/>
                        </a:rPr>
                        <a:t>Update </a:t>
                      </a:r>
                    </a:p>
                  </a:txBody>
                  <a:tcPr/>
                </a:tc>
                <a:tc hMerge="1">
                  <a:txBody>
                    <a:bodyPr/>
                    <a:lstStyle/>
                    <a:p>
                      <a:endParaRPr lang="en-GB"/>
                    </a:p>
                  </a:txBody>
                  <a:tcPr/>
                </a:tc>
                <a:extLst>
                  <a:ext uri="{0D108BD9-81ED-4DB2-BD59-A6C34878D82A}">
                    <a16:rowId xmlns:a16="http://schemas.microsoft.com/office/drawing/2014/main" val="2413332907"/>
                  </a:ext>
                </a:extLst>
              </a:tr>
              <a:tr h="518160">
                <a:tc rowSpan="2">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000" b="0" i="0" kern="1200" dirty="0">
                          <a:solidFill>
                            <a:schemeClr val="tx1"/>
                          </a:solidFill>
                          <a:effectLst/>
                          <a:latin typeface="Arial" panose="020B0604020202020204" pitchFamily="34" charset="0"/>
                          <a:ea typeface="+mn-ea"/>
                          <a:cs typeface="Arial" panose="020B0604020202020204" pitchFamily="34" charset="0"/>
                        </a:rPr>
                        <a:t>Complete the embedding of local accountability arrangements ('local agreements') for personalised care interventions and Personalised Stratified Follow Up (PSFU) pathways, including capabilities in digital tracking of PSFU patients and monitoring the sustained delivery of PSFU and personalised care benefits.</a:t>
                      </a:r>
                    </a:p>
                  </a:txBody>
                  <a:tcPr/>
                </a:tc>
                <a:tc gridSpan="2">
                  <a:txBody>
                    <a:bodyPr/>
                    <a:lstStyle/>
                    <a:p>
                      <a:pPr marL="0" marR="0" indent="0" algn="l" rtl="0" eaLnBrk="1" fontAlgn="t" latinLnBrk="0" hangingPunct="1">
                        <a:spcBef>
                          <a:spcPts val="0"/>
                        </a:spcBef>
                        <a:spcAft>
                          <a:spcPts val="0"/>
                        </a:spcAft>
                        <a:buFont typeface="Arial" panose="020B0604020202020204" pitchFamily="34" charset="0"/>
                        <a:buNone/>
                      </a:pPr>
                      <a:r>
                        <a:rPr lang="en-GB" sz="1000" dirty="0">
                          <a:latin typeface="Arial"/>
                          <a:cs typeface="Arial"/>
                        </a:rPr>
                        <a:t>Performance monitoring arrangements:</a:t>
                      </a:r>
                    </a:p>
                    <a:p>
                      <a:pPr marL="171450" marR="0" indent="-171450" algn="l" rtl="0" eaLnBrk="1" fontAlgn="t" latinLnBrk="0" hangingPunct="1">
                        <a:spcBef>
                          <a:spcPts val="0"/>
                        </a:spcBef>
                        <a:spcAft>
                          <a:spcPts val="0"/>
                        </a:spcAft>
                        <a:buFont typeface="Arial" panose="020B0604020202020204" pitchFamily="34" charset="0"/>
                        <a:buChar char="•"/>
                      </a:pPr>
                      <a:r>
                        <a:rPr lang="en-GB" sz="900" dirty="0">
                          <a:latin typeface="Arial"/>
                          <a:cs typeface="Arial"/>
                        </a:rPr>
                        <a:t>Upgrade to COSDv10 and dashboard – webinar held and recorded for Trust PC leads on updated dashboard including reference to COSDv10 upgrade.</a:t>
                      </a:r>
                    </a:p>
                    <a:p>
                      <a:pPr marL="171450" marR="0" indent="-171450" algn="l" rtl="0" eaLnBrk="1" fontAlgn="t" latinLnBrk="0" hangingPunct="1">
                        <a:spcBef>
                          <a:spcPts val="0"/>
                        </a:spcBef>
                        <a:spcAft>
                          <a:spcPts val="0"/>
                        </a:spcAft>
                        <a:buFont typeface="Arial" panose="020B0604020202020204" pitchFamily="34" charset="0"/>
                        <a:buChar char="•"/>
                      </a:pPr>
                      <a:r>
                        <a:rPr lang="en-GB" sz="900" dirty="0">
                          <a:latin typeface="Arial"/>
                          <a:cs typeface="Arial"/>
                        </a:rPr>
                        <a:t>Service Spec and KPIs – updated KPI doc for 25/26 shared with PC leads and LCNs for consultation. Feedback received and being collated/action. Final version to be shared with DG and Board for approval in July.</a:t>
                      </a:r>
                    </a:p>
                  </a:txBody>
                  <a:tcPr/>
                </a:tc>
                <a:tc hMerge="1">
                  <a:txBody>
                    <a:bodyPr/>
                    <a:lstStyle/>
                    <a:p>
                      <a:endParaRPr lang="en-GB"/>
                    </a:p>
                  </a:txBody>
                  <a:tcPr/>
                </a:tc>
                <a:extLst>
                  <a:ext uri="{0D108BD9-81ED-4DB2-BD59-A6C34878D82A}">
                    <a16:rowId xmlns:a16="http://schemas.microsoft.com/office/drawing/2014/main" val="3917802332"/>
                  </a:ext>
                </a:extLst>
              </a:tr>
              <a:tr h="262783">
                <a:tc vMerge="1">
                  <a:txBody>
                    <a:bodyPr/>
                    <a:lstStyle/>
                    <a:p>
                      <a:endParaRPr lang="en-GB"/>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000" dirty="0">
                          <a:latin typeface="Arial"/>
                          <a:cs typeface="Arial"/>
                        </a:rPr>
                        <a:t>PSFU implementation and digital tracking:</a:t>
                      </a:r>
                    </a:p>
                    <a:p>
                      <a:pPr marL="171450" marR="0" indent="-171450" algn="l" rtl="0" eaLnBrk="1" fontAlgn="t" latinLnBrk="0" hangingPunct="1">
                        <a:spcBef>
                          <a:spcPts val="0"/>
                        </a:spcBef>
                        <a:spcAft>
                          <a:spcPts val="0"/>
                        </a:spcAft>
                        <a:buFont typeface="Arial" panose="020B0604020202020204" pitchFamily="34" charset="0"/>
                        <a:buChar char="•"/>
                      </a:pPr>
                      <a:r>
                        <a:rPr lang="en-GB" sz="900" dirty="0">
                          <a:latin typeface="Arial"/>
                          <a:cs typeface="Arial"/>
                        </a:rPr>
                        <a:t>Weekly meetings with FDP/Palantir colleagues ongoing – input into paper for TPC summarising discovery phase to present option for utilising FDP for PSFU/SQD functionality.</a:t>
                      </a:r>
                    </a:p>
                    <a:p>
                      <a:pPr marL="171450" marR="0" indent="-171450" algn="l" rtl="0" eaLnBrk="1" fontAlgn="t" latinLnBrk="0" hangingPunct="1">
                        <a:spcBef>
                          <a:spcPts val="0"/>
                        </a:spcBef>
                        <a:spcAft>
                          <a:spcPts val="0"/>
                        </a:spcAft>
                        <a:buFont typeface="Arial" panose="020B0604020202020204" pitchFamily="34" charset="0"/>
                        <a:buChar char="•"/>
                      </a:pPr>
                      <a:r>
                        <a:rPr lang="en-GB" sz="900" dirty="0">
                          <a:latin typeface="Arial"/>
                          <a:cs typeface="Arial"/>
                        </a:rPr>
                        <a:t>KPI for PSFU included with 25/26 doc focusing on number of patients on PSFU pathway being tracked on </a:t>
                      </a:r>
                      <a:r>
                        <a:rPr lang="en-GB" sz="900" dirty="0" err="1">
                          <a:latin typeface="Arial"/>
                          <a:cs typeface="Arial"/>
                        </a:rPr>
                        <a:t>dRMS</a:t>
                      </a:r>
                      <a:r>
                        <a:rPr lang="en-GB" sz="900" dirty="0">
                          <a:latin typeface="Arial"/>
                          <a:cs typeface="Arial"/>
                        </a:rPr>
                        <a:t>. </a:t>
                      </a: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000" dirty="0">
                          <a:latin typeface="Arial"/>
                          <a:cs typeface="Arial"/>
                        </a:rPr>
                        <a:t>Improved usage and coding of EOTSs: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u="none" dirty="0">
                          <a:solidFill>
                            <a:schemeClr val="tx1"/>
                          </a:solidFill>
                          <a:latin typeface="Arial"/>
                          <a:cs typeface="Arial"/>
                        </a:rPr>
                        <a:t>Draft colorectal template for discussion completed. To take forward in July.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u="none" dirty="0">
                          <a:solidFill>
                            <a:schemeClr val="tx1"/>
                          </a:solidFill>
                          <a:latin typeface="Arial"/>
                          <a:cs typeface="Arial"/>
                        </a:rPr>
                        <a:t>MSCC </a:t>
                      </a:r>
                      <a:r>
                        <a:rPr lang="en-GB" sz="900" b="0" u="none" dirty="0" err="1">
                          <a:solidFill>
                            <a:schemeClr val="tx1"/>
                          </a:solidFill>
                          <a:latin typeface="Arial"/>
                          <a:cs typeface="Arial"/>
                        </a:rPr>
                        <a:t>EoTs</a:t>
                      </a:r>
                      <a:r>
                        <a:rPr lang="en-GB" sz="900" b="0" u="none" dirty="0">
                          <a:solidFill>
                            <a:schemeClr val="tx1"/>
                          </a:solidFill>
                          <a:latin typeface="Arial"/>
                          <a:cs typeface="Arial"/>
                        </a:rPr>
                        <a:t> signed off by AO PWB.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u="none" dirty="0">
                          <a:solidFill>
                            <a:schemeClr val="tx1"/>
                          </a:solidFill>
                          <a:latin typeface="Arial"/>
                          <a:cs typeface="Arial"/>
                        </a:rPr>
                        <a:t>Prostate treatment summaries still under review as questions raised by primary care. To be reviewed by Jeremy Oates, working with Ali Jones re PSA surveillance and shared care agreements.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900" b="0" u="none" dirty="0">
                        <a:solidFill>
                          <a:schemeClr val="tx1"/>
                        </a:solidFill>
                        <a:latin typeface="Arial"/>
                        <a:cs typeface="Arial"/>
                      </a:endParaRPr>
                    </a:p>
                  </a:txBody>
                  <a:tcPr/>
                </a:tc>
                <a:extLst>
                  <a:ext uri="{0D108BD9-81ED-4DB2-BD59-A6C34878D82A}">
                    <a16:rowId xmlns:a16="http://schemas.microsoft.com/office/drawing/2014/main" val="3545624000"/>
                  </a:ext>
                </a:extLst>
              </a:tr>
              <a:tr h="872348">
                <a:tc rowSpan="3">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000" b="0" kern="1200" dirty="0">
                          <a:solidFill>
                            <a:schemeClr val="tx1"/>
                          </a:solidFill>
                          <a:latin typeface="Arial" panose="020B0604020202020204" pitchFamily="34" charset="0"/>
                          <a:ea typeface="+mn-ea"/>
                          <a:cs typeface="Arial" panose="020B0604020202020204" pitchFamily="34" charset="0"/>
                        </a:rPr>
                        <a:t>Deliver co-produced improvement plans and agreements for sustainable commissioning and delivery, demonstrating community/system collaboration, for: </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000" b="0" kern="1200" dirty="0">
                          <a:solidFill>
                            <a:schemeClr val="tx1"/>
                          </a:solidFill>
                          <a:latin typeface="Arial" panose="020B0604020202020204" pitchFamily="34" charset="0"/>
                          <a:ea typeface="+mn-ea"/>
                          <a:cs typeface="Arial" panose="020B0604020202020204" pitchFamily="34" charset="0"/>
                        </a:rPr>
                        <a:t>(a) psychosocial support  - continued delivery of pre-existing plans; </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000" b="0" kern="1200" dirty="0">
                          <a:solidFill>
                            <a:schemeClr val="tx1"/>
                          </a:solidFill>
                          <a:latin typeface="Arial" panose="020B0604020202020204" pitchFamily="34" charset="0"/>
                          <a:ea typeface="+mn-ea"/>
                          <a:cs typeface="Arial" panose="020B0604020202020204" pitchFamily="34" charset="0"/>
                        </a:rPr>
                        <a:t>(b) cancer prehabilitation (per NIHR/Macmillan guidance) - complete plan and begin delivery; </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000" b="0" kern="1200" dirty="0">
                          <a:solidFill>
                            <a:schemeClr val="tx1"/>
                          </a:solidFill>
                          <a:latin typeface="Arial" panose="020B0604020202020204" pitchFamily="34" charset="0"/>
                          <a:ea typeface="+mn-ea"/>
                          <a:cs typeface="Arial" panose="020B0604020202020204" pitchFamily="34" charset="0"/>
                        </a:rPr>
                        <a:t>(c) behaviour change and other intervention(s) across the cancer pathway that support increasing any form of physical activity - begin delivery.</a:t>
                      </a:r>
                    </a:p>
                  </a:txBody>
                  <a:tcPr/>
                </a:tc>
                <a:tc gridSpan="2">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tx1"/>
                          </a:solidFill>
                          <a:latin typeface="Arial" panose="020B0604020202020204" pitchFamily="34" charset="0"/>
                          <a:ea typeface="+mn-ea"/>
                          <a:cs typeface="Arial" panose="020B0604020202020204" pitchFamily="34" charset="0"/>
                        </a:rPr>
                        <a:t>Psychosocial support  - continued delivery of pre-existing plans;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GMMH: PCMIS data collection tool being finalised. Internal pathways developed. Step 3+ pathway accepting internal GMMH referrals. External referrals to go live July 25. Service spec, referral pathway shared with Delivery group for feedback.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Animation Sexual Self through treatment and beyond: Feedback gained from Delivery group/Patient reps and shared with </a:t>
                      </a:r>
                      <a:r>
                        <a:rPr lang="en-GB" sz="900" b="0" i="0" u="none" strike="noStrike" kern="1200" dirty="0" err="1">
                          <a:effectLst/>
                          <a:latin typeface="Arial"/>
                          <a:cs typeface="Arial"/>
                        </a:rPr>
                        <a:t>Squideo</a:t>
                      </a:r>
                      <a:r>
                        <a:rPr lang="en-GB" sz="900" b="0" i="0" u="none" strike="noStrike" kern="1200" dirty="0">
                          <a:effectLst/>
                          <a:latin typeface="Arial"/>
                          <a:cs typeface="Arial"/>
                        </a:rPr>
                        <a:t>. Awaiting final draft for voice over.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Animation Series: ‘What is Psychosexual Therapy’ script in development. ‘Heterosexual Relationships and Intimacy’ focus group complete, script in development. Engaged with Out with Prostate Cancer for input.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MDT consultation: To be piloted with H&amp;N and will include referral pathways and training/educational offer which can then be modified and replicated for other pathways.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T&amp;F group - Supervision: agreed objectives 1) Map the L2 supervision provision across GM; 2) Produce GM-wide standards linked to a GM model for supervision provision; 3) Embed the GM model and provision into the e-Portfolio platform to provide oversight, data and a direct route for the workforce to book and make contact with trained supervisors. Project shared at SLT and Cancer Leads Forum.  </a:t>
                      </a:r>
                    </a:p>
                  </a:txBody>
                  <a:tcPr/>
                </a:tc>
                <a:tc hMerge="1">
                  <a:txBody>
                    <a:bodyPr/>
                    <a:lstStyle/>
                    <a:p>
                      <a:endParaRPr lang="en-GB"/>
                    </a:p>
                  </a:txBody>
                  <a:tcPr/>
                </a:tc>
                <a:extLst>
                  <a:ext uri="{0D108BD9-81ED-4DB2-BD59-A6C34878D82A}">
                    <a16:rowId xmlns:a16="http://schemas.microsoft.com/office/drawing/2014/main" val="3833071716"/>
                  </a:ext>
                </a:extLst>
              </a:tr>
              <a:tr h="0">
                <a:tc vMerge="1">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000" b="0" kern="1200" dirty="0">
                        <a:solidFill>
                          <a:schemeClr val="tx1"/>
                        </a:solidFill>
                        <a:latin typeface="Arial" panose="020B0604020202020204" pitchFamily="34" charset="0"/>
                        <a:ea typeface="+mn-ea"/>
                        <a:cs typeface="Arial" panose="020B0604020202020204" pitchFamily="34" charset="0"/>
                      </a:endParaRPr>
                    </a:p>
                  </a:txBody>
                  <a:tcPr/>
                </a:tc>
                <a:tc gridSpan="2">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tx1"/>
                          </a:solidFill>
                          <a:latin typeface="Arial" panose="020B0604020202020204" pitchFamily="34" charset="0"/>
                          <a:ea typeface="+mn-ea"/>
                          <a:cs typeface="Arial" panose="020B0604020202020204" pitchFamily="34" charset="0"/>
                        </a:rPr>
                        <a:t>Cancer prehabilitation (per NIHR/Macmillan guidance) - complete plan and begin delivery</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Governance for project delivery approved at DG – combined Steering Group for prehab and PA behaviour change improvement plan to be chair by John Moore</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Multiple Stakeholder 1:1’s held for identification of steering group members and meetings with PWM held to identify pathway specific opportunities.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ML attended both GM Cancer Voices groups to present an update on close of phase 1 and plans for phase 2 with a request for patient input into phase 2</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Prehab4Cancer project plan received and feedback to Jack Murphy provided to ensure alignment with GM improvement plan.</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The Christie – ML met with Selina Ford ERAS lead nurse to talk about online materials they are producing for prehabilitation in conjunction with School of Oncology – Selina agreed to be member of Steering Group.</a:t>
                      </a:r>
                    </a:p>
                  </a:txBody>
                  <a:tcPr/>
                </a:tc>
                <a:tc hMerge="1">
                  <a:txBody>
                    <a:bodyPr/>
                    <a:lstStyle/>
                    <a:p>
                      <a:endParaRPr lang="en-GB"/>
                    </a:p>
                  </a:txBody>
                  <a:tcPr/>
                </a:tc>
                <a:extLst>
                  <a:ext uri="{0D108BD9-81ED-4DB2-BD59-A6C34878D82A}">
                    <a16:rowId xmlns:a16="http://schemas.microsoft.com/office/drawing/2014/main" val="1389487769"/>
                  </a:ext>
                </a:extLst>
              </a:tr>
              <a:tr h="0">
                <a:tc vMerge="1">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000" b="0" kern="1200" dirty="0">
                        <a:solidFill>
                          <a:schemeClr val="tx1"/>
                        </a:solidFill>
                        <a:latin typeface="Arial" panose="020B0604020202020204" pitchFamily="34" charset="0"/>
                        <a:ea typeface="+mn-ea"/>
                        <a:cs typeface="Arial" panose="020B0604020202020204" pitchFamily="34" charset="0"/>
                      </a:endParaRPr>
                    </a:p>
                  </a:txBody>
                  <a:tcPr/>
                </a:tc>
                <a:tc gridSpan="2">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tx1"/>
                          </a:solidFill>
                          <a:latin typeface="Arial" panose="020B0604020202020204" pitchFamily="34" charset="0"/>
                          <a:ea typeface="+mn-ea"/>
                          <a:cs typeface="Arial" panose="020B0604020202020204" pitchFamily="34" charset="0"/>
                        </a:rPr>
                        <a:t>Behaviour change and other intervention(s) across the cancer pathway that support increasing any form of physical activity - begin delivery.</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See above for project governance update.</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Lung PWB – (empowering healthcare professionals and patients to support the increase of forms of PA) ML received feedback from </a:t>
                      </a:r>
                      <a:r>
                        <a:rPr lang="en-GB" sz="900" b="0" i="0" u="none" strike="noStrike" kern="1200" dirty="0" err="1">
                          <a:effectLst/>
                          <a:latin typeface="Arial"/>
                          <a:cs typeface="Arial"/>
                        </a:rPr>
                        <a:t>PAbC</a:t>
                      </a:r>
                      <a:r>
                        <a:rPr lang="en-GB" sz="900" b="0" i="0" u="none" strike="noStrike" kern="1200" dirty="0">
                          <a:effectLst/>
                          <a:latin typeface="Arial"/>
                          <a:cs typeface="Arial"/>
                        </a:rPr>
                        <a:t> (small community) and fed back to PWM/Clin Lead.</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effectLst/>
                          <a:latin typeface="Arial"/>
                          <a:cs typeface="Arial"/>
                        </a:rPr>
                        <a:t>Physical Activity Assessment data collected via COSD – National team current position is that this may not be possible to obtain</a:t>
                      </a:r>
                      <a:r>
                        <a:rPr lang="en-GB" sz="900" b="0" i="0" u="none" strike="noStrike" kern="1200" dirty="0">
                          <a:solidFill>
                            <a:schemeClr val="tx1"/>
                          </a:solidFill>
                          <a:effectLst/>
                          <a:latin typeface="Arial" panose="020B0604020202020204" pitchFamily="34" charset="0"/>
                          <a:ea typeface="+mn-ea"/>
                          <a:cs typeface="Arial" panose="020B0604020202020204" pitchFamily="34" charset="0"/>
                        </a:rPr>
                        <a:t>.</a:t>
                      </a:r>
                      <a:endParaRPr lang="en-GB" sz="900" b="0" i="0" u="none" strike="noStrike" kern="1200" dirty="0">
                        <a:effectLst/>
                        <a:latin typeface="Arial"/>
                        <a:cs typeface="Arial"/>
                      </a:endParaRPr>
                    </a:p>
                  </a:txBody>
                  <a:tcPr/>
                </a:tc>
                <a:tc hMerge="1">
                  <a:txBody>
                    <a:bodyPr/>
                    <a:lstStyle/>
                    <a:p>
                      <a:endParaRPr lang="en-GB"/>
                    </a:p>
                  </a:txBody>
                  <a:tcPr/>
                </a:tc>
                <a:extLst>
                  <a:ext uri="{0D108BD9-81ED-4DB2-BD59-A6C34878D82A}">
                    <a16:rowId xmlns:a16="http://schemas.microsoft.com/office/drawing/2014/main" val="3136374637"/>
                  </a:ext>
                </a:extLst>
              </a:tr>
            </a:tbl>
          </a:graphicData>
        </a:graphic>
      </p:graphicFrame>
    </p:spTree>
    <p:extLst>
      <p:ext uri="{BB962C8B-B14F-4D97-AF65-F5344CB8AC3E}">
        <p14:creationId xmlns:p14="http://schemas.microsoft.com/office/powerpoint/2010/main" val="2876666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264746" y="390027"/>
            <a:ext cx="8201327" cy="834094"/>
          </a:xfrm>
        </p:spPr>
        <p:txBody>
          <a:bodyPr/>
          <a:lstStyle/>
          <a:p>
            <a:r>
              <a:rPr lang="en-US"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2936751615"/>
              </p:ext>
            </p:extLst>
          </p:nvPr>
        </p:nvGraphicFramePr>
        <p:xfrm>
          <a:off x="190901" y="1457325"/>
          <a:ext cx="11810197" cy="2606529"/>
        </p:xfrm>
        <a:graphic>
          <a:graphicData uri="http://schemas.openxmlformats.org/drawingml/2006/table">
            <a:tbl>
              <a:tblPr firstRow="1" bandRow="1">
                <a:tableStyleId>{5C22544A-7EE6-4342-B048-85BDC9FD1C3A}</a:tableStyleId>
              </a:tblPr>
              <a:tblGrid>
                <a:gridCol w="3397818">
                  <a:extLst>
                    <a:ext uri="{9D8B030D-6E8A-4147-A177-3AD203B41FA5}">
                      <a16:colId xmlns:a16="http://schemas.microsoft.com/office/drawing/2014/main" val="2760922989"/>
                    </a:ext>
                  </a:extLst>
                </a:gridCol>
                <a:gridCol w="8412379">
                  <a:extLst>
                    <a:ext uri="{9D8B030D-6E8A-4147-A177-3AD203B41FA5}">
                      <a16:colId xmlns:a16="http://schemas.microsoft.com/office/drawing/2014/main" val="2597858363"/>
                    </a:ext>
                  </a:extLst>
                </a:gridCol>
              </a:tblGrid>
              <a:tr h="396729">
                <a:tc>
                  <a:txBody>
                    <a:bodyPr/>
                    <a:lstStyle/>
                    <a:p>
                      <a:r>
                        <a:rPr lang="en-GB" sz="1400" dirty="0">
                          <a:latin typeface="Arial" panose="020B0604020202020204" pitchFamily="34" charset="0"/>
                          <a:cs typeface="Arial" panose="020B0604020202020204" pitchFamily="34" charset="0"/>
                        </a:rPr>
                        <a:t>Programme/element</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518160">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100" b="0" i="0" kern="1200" dirty="0">
                          <a:solidFill>
                            <a:schemeClr val="tx1"/>
                          </a:solidFill>
                          <a:effectLst/>
                          <a:latin typeface="Arial" panose="020B0604020202020204" pitchFamily="34" charset="0"/>
                          <a:ea typeface="+mn-ea"/>
                          <a:cs typeface="Arial" panose="020B0604020202020204" pitchFamily="34" charset="0"/>
                        </a:rPr>
                        <a:t>Use, and encourage Trusts/System partners to use, insight and feedback (including CPES/U16CPES) to understand how people are experiencing cancer services to inform improvements to services.</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100" b="0" i="0" kern="1200" dirty="0">
                          <a:solidFill>
                            <a:schemeClr val="tx1"/>
                          </a:solidFill>
                          <a:effectLst/>
                          <a:latin typeface="Arial" panose="020B0604020202020204" pitchFamily="34" charset="0"/>
                          <a:ea typeface="+mn-ea"/>
                          <a:cs typeface="Arial" panose="020B0604020202020204" pitchFamily="34" charset="0"/>
                        </a:rPr>
                        <a:t>	</a:t>
                      </a: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100" dirty="0">
                          <a:latin typeface="Arial"/>
                          <a:cs typeface="Arial"/>
                        </a:rPr>
                        <a:t>NHS Trust Patient experience questionnaire – Personalised Care specific:</a:t>
                      </a:r>
                    </a:p>
                    <a:p>
                      <a:pPr marL="171450" marR="0" indent="-171450" algn="l" rtl="0" eaLnBrk="1" fontAlgn="t" latinLnBrk="0" hangingPunct="1">
                        <a:spcBef>
                          <a:spcPts val="0"/>
                        </a:spcBef>
                        <a:spcAft>
                          <a:spcPts val="0"/>
                        </a:spcAft>
                        <a:buFont typeface="Arial" panose="020B0604020202020204" pitchFamily="34" charset="0"/>
                        <a:buChar char="•"/>
                      </a:pPr>
                      <a:r>
                        <a:rPr lang="en-GB" sz="1050" dirty="0">
                          <a:solidFill>
                            <a:schemeClr val="dk1"/>
                          </a:solidFill>
                          <a:latin typeface="Arial"/>
                          <a:ea typeface="+mn-ea"/>
                          <a:cs typeface="Arial"/>
                        </a:rPr>
                        <a:t>Clinical Lead meeting regularly with Trust PC leads to support process.</a:t>
                      </a:r>
                    </a:p>
                    <a:p>
                      <a:pPr marL="171450" marR="0" indent="-171450" algn="l" rtl="0" eaLnBrk="1" fontAlgn="t" latinLnBrk="0" hangingPunct="1">
                        <a:spcBef>
                          <a:spcPts val="0"/>
                        </a:spcBef>
                        <a:spcAft>
                          <a:spcPts val="0"/>
                        </a:spcAft>
                        <a:buFont typeface="Arial" panose="020B0604020202020204" pitchFamily="34" charset="0"/>
                        <a:buChar char="•"/>
                      </a:pPr>
                      <a:r>
                        <a:rPr lang="en-GB" sz="1050" dirty="0">
                          <a:solidFill>
                            <a:schemeClr val="dk1"/>
                          </a:solidFill>
                          <a:latin typeface="Arial"/>
                          <a:ea typeface="+mn-ea"/>
                          <a:cs typeface="Arial"/>
                        </a:rPr>
                        <a:t>Results to be shared in Q2.</a:t>
                      </a:r>
                    </a:p>
                    <a:p>
                      <a:pPr marL="0" marR="0" indent="0" algn="l" rtl="0" eaLnBrk="1" fontAlgn="t" latinLnBrk="0" hangingPunct="1">
                        <a:spcBef>
                          <a:spcPts val="0"/>
                        </a:spcBef>
                        <a:spcAft>
                          <a:spcPts val="0"/>
                        </a:spcAft>
                        <a:buFont typeface="Arial" panose="020B0604020202020204" pitchFamily="34" charset="0"/>
                        <a:buNone/>
                      </a:pPr>
                      <a:endParaRPr lang="en-GB" sz="1100" dirty="0">
                        <a:highlight>
                          <a:srgbClr val="FFFF00"/>
                        </a:highlight>
                        <a:latin typeface="Arial"/>
                        <a:cs typeface="Arial"/>
                      </a:endParaRPr>
                    </a:p>
                    <a:p>
                      <a:pPr marL="0" marR="0" indent="0" algn="l" rtl="0" eaLnBrk="1" fontAlgn="t" latinLnBrk="0" hangingPunct="1">
                        <a:spcBef>
                          <a:spcPts val="0"/>
                        </a:spcBef>
                        <a:spcAft>
                          <a:spcPts val="0"/>
                        </a:spcAft>
                        <a:buFont typeface="Arial" panose="020B0604020202020204" pitchFamily="34" charset="0"/>
                        <a:buNone/>
                      </a:pPr>
                      <a:r>
                        <a:rPr lang="en-GB" sz="1100" dirty="0">
                          <a:latin typeface="Arial"/>
                          <a:cs typeface="Arial"/>
                        </a:rPr>
                        <a:t>Access to CPES narrative/free text:</a:t>
                      </a:r>
                    </a:p>
                    <a:p>
                      <a:pPr marL="171450" marR="0" indent="-171450" algn="l" rtl="0" eaLnBrk="1" fontAlgn="t" latinLnBrk="0" hangingPunct="1">
                        <a:spcBef>
                          <a:spcPts val="0"/>
                        </a:spcBef>
                        <a:spcAft>
                          <a:spcPts val="0"/>
                        </a:spcAft>
                        <a:buFont typeface="Arial" panose="020B0604020202020204" pitchFamily="34" charset="0"/>
                        <a:buChar char="•"/>
                      </a:pPr>
                      <a:r>
                        <a:rPr lang="en-GB" sz="1050" dirty="0">
                          <a:latin typeface="Arial"/>
                          <a:cs typeface="Arial"/>
                        </a:rPr>
                        <a:t>DSA shared 4/7 which has now been approved and signed by NHSE.</a:t>
                      </a:r>
                    </a:p>
                    <a:p>
                      <a:pPr marL="171450" marR="0" indent="-171450" algn="l" rtl="0" eaLnBrk="1" fontAlgn="t" latinLnBrk="0" hangingPunct="1">
                        <a:spcBef>
                          <a:spcPts val="0"/>
                        </a:spcBef>
                        <a:spcAft>
                          <a:spcPts val="0"/>
                        </a:spcAft>
                        <a:buFont typeface="Arial" panose="020B0604020202020204" pitchFamily="34" charset="0"/>
                        <a:buChar char="•"/>
                      </a:pPr>
                      <a:r>
                        <a:rPr lang="en-GB" sz="1050" dirty="0">
                          <a:latin typeface="Arial"/>
                          <a:cs typeface="Arial"/>
                        </a:rPr>
                        <a:t>Free text information will be shared with identified lead in Alliance when results are published in mid-July.</a:t>
                      </a:r>
                    </a:p>
                    <a:p>
                      <a:pPr marL="171450" marR="0" indent="-171450" algn="l" rtl="0" eaLnBrk="1" fontAlgn="t" latinLnBrk="0" hangingPunct="1">
                        <a:spcBef>
                          <a:spcPts val="0"/>
                        </a:spcBef>
                        <a:spcAft>
                          <a:spcPts val="0"/>
                        </a:spcAft>
                        <a:buFont typeface="Arial" panose="020B0604020202020204" pitchFamily="34" charset="0"/>
                        <a:buChar char="•"/>
                      </a:pPr>
                      <a:r>
                        <a:rPr lang="en-GB" sz="1050" dirty="0">
                          <a:latin typeface="Arial"/>
                          <a:cs typeface="Arial"/>
                        </a:rPr>
                        <a:t>Added to next DG agenda.</a:t>
                      </a:r>
                      <a:endParaRPr lang="en-GB" sz="1100" dirty="0">
                        <a:latin typeface="Arial"/>
                        <a:cs typeface="Arial"/>
                      </a:endParaRPr>
                    </a:p>
                    <a:p>
                      <a:pPr marL="0" marR="0" indent="0" algn="l" rtl="0" eaLnBrk="1" fontAlgn="t" latinLnBrk="0" hangingPunct="1">
                        <a:spcBef>
                          <a:spcPts val="0"/>
                        </a:spcBef>
                        <a:spcAft>
                          <a:spcPts val="0"/>
                        </a:spcAft>
                        <a:buFont typeface="Arial" panose="020B0604020202020204" pitchFamily="34" charset="0"/>
                        <a:buNone/>
                      </a:pPr>
                      <a:endParaRPr lang="en-GB" sz="1100" dirty="0">
                        <a:latin typeface="Arial"/>
                        <a:cs typeface="Arial"/>
                      </a:endParaRPr>
                    </a:p>
                    <a:p>
                      <a:pPr marL="0" marR="0" indent="0" algn="l" rtl="0" eaLnBrk="1" fontAlgn="t" latinLnBrk="0" hangingPunct="1">
                        <a:spcBef>
                          <a:spcPts val="0"/>
                        </a:spcBef>
                        <a:spcAft>
                          <a:spcPts val="0"/>
                        </a:spcAft>
                        <a:buFont typeface="Arial" panose="020B0604020202020204" pitchFamily="34" charset="0"/>
                        <a:buNone/>
                      </a:pPr>
                      <a:r>
                        <a:rPr lang="en-GB" sz="1100" dirty="0">
                          <a:latin typeface="Arial"/>
                          <a:cs typeface="Arial"/>
                        </a:rPr>
                        <a:t>CIC Project: </a:t>
                      </a:r>
                    </a:p>
                    <a:p>
                      <a:pPr marL="171450" marR="0" indent="-171450" algn="l" rtl="0" eaLnBrk="1" fontAlgn="t" latinLnBrk="0" hangingPunct="1">
                        <a:spcBef>
                          <a:spcPts val="0"/>
                        </a:spcBef>
                        <a:spcAft>
                          <a:spcPts val="0"/>
                        </a:spcAft>
                        <a:buFont typeface="Arial" panose="020B0604020202020204" pitchFamily="34" charset="0"/>
                        <a:buChar char="•"/>
                      </a:pPr>
                      <a:r>
                        <a:rPr lang="en-GB" sz="1050" dirty="0">
                          <a:solidFill>
                            <a:schemeClr val="dk1"/>
                          </a:solidFill>
                          <a:latin typeface="Arial"/>
                          <a:ea typeface="+mn-ea"/>
                          <a:cs typeface="Arial"/>
                        </a:rPr>
                        <a:t>Joined outputs and ongoing work with wider metastatic strategy group</a:t>
                      </a:r>
                    </a:p>
                    <a:p>
                      <a:pPr marL="171450" marR="0" indent="-171450" algn="l" rtl="0" eaLnBrk="1" fontAlgn="t" latinLnBrk="0" hangingPunct="1">
                        <a:spcBef>
                          <a:spcPts val="0"/>
                        </a:spcBef>
                        <a:spcAft>
                          <a:spcPts val="0"/>
                        </a:spcAft>
                        <a:buFont typeface="Arial" panose="020B0604020202020204" pitchFamily="34" charset="0"/>
                        <a:buChar char="•"/>
                      </a:pPr>
                      <a:r>
                        <a:rPr lang="en-GB" sz="1050" dirty="0">
                          <a:solidFill>
                            <a:schemeClr val="dk1"/>
                          </a:solidFill>
                          <a:latin typeface="Arial"/>
                          <a:ea typeface="+mn-ea"/>
                          <a:cs typeface="Arial"/>
                        </a:rPr>
                        <a:t>ABOUT-ME document discussed with CIC team, needs further input from wider CNS group about which patients it will be used on and if it can be merged with best supportive care.</a:t>
                      </a:r>
                    </a:p>
                  </a:txBody>
                  <a:tcPr/>
                </a:tc>
                <a:extLst>
                  <a:ext uri="{0D108BD9-81ED-4DB2-BD59-A6C34878D82A}">
                    <a16:rowId xmlns:a16="http://schemas.microsoft.com/office/drawing/2014/main" val="3917802332"/>
                  </a:ext>
                </a:extLst>
              </a:tr>
            </a:tbl>
          </a:graphicData>
        </a:graphic>
      </p:graphicFrame>
    </p:spTree>
    <p:extLst>
      <p:ext uri="{BB962C8B-B14F-4D97-AF65-F5344CB8AC3E}">
        <p14:creationId xmlns:p14="http://schemas.microsoft.com/office/powerpoint/2010/main" val="883142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9C4EA-8BBB-8879-1265-ECC591916A38}"/>
              </a:ext>
            </a:extLst>
          </p:cNvPr>
          <p:cNvSpPr>
            <a:spLocks noGrp="1"/>
          </p:cNvSpPr>
          <p:nvPr>
            <p:ph type="body" sz="quarter" idx="13"/>
          </p:nvPr>
        </p:nvSpPr>
        <p:spPr>
          <a:xfrm>
            <a:off x="1279378" y="1349652"/>
            <a:ext cx="8201327" cy="2850485"/>
          </a:xfrm>
        </p:spPr>
        <p:txBody>
          <a:bodyPr/>
          <a:lstStyle/>
          <a:p>
            <a:pPr>
              <a:lnSpc>
                <a:spcPct val="150000"/>
              </a:lnSpc>
            </a:pPr>
            <a:endParaRPr lang="en-GB" dirty="0"/>
          </a:p>
        </p:txBody>
      </p:sp>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266700" y="184785"/>
            <a:ext cx="8201327" cy="834094"/>
          </a:xfrm>
        </p:spPr>
        <p:txBody>
          <a:bodyPr/>
          <a:lstStyle/>
          <a:p>
            <a:r>
              <a:rPr lang="en-US" dirty="0">
                <a:solidFill>
                  <a:srgbClr val="005FBF"/>
                </a:solidFill>
              </a:rPr>
              <a:t>Key Updates/Successes (Other)</a:t>
            </a:r>
          </a:p>
        </p:txBody>
      </p:sp>
      <p:graphicFrame>
        <p:nvGraphicFramePr>
          <p:cNvPr id="3" name="Table 3">
            <a:extLst>
              <a:ext uri="{FF2B5EF4-FFF2-40B4-BE49-F238E27FC236}">
                <a16:creationId xmlns:a16="http://schemas.microsoft.com/office/drawing/2014/main" id="{704027A1-17AE-89CC-71F8-5BBF21B521CD}"/>
              </a:ext>
            </a:extLst>
          </p:cNvPr>
          <p:cNvGraphicFramePr>
            <a:graphicFrameLocks noGrp="1"/>
          </p:cNvGraphicFramePr>
          <p:nvPr>
            <p:extLst>
              <p:ext uri="{D42A27DB-BD31-4B8C-83A1-F6EECF244321}">
                <p14:modId xmlns:p14="http://schemas.microsoft.com/office/powerpoint/2010/main" val="2872500832"/>
              </p:ext>
            </p:extLst>
          </p:nvPr>
        </p:nvGraphicFramePr>
        <p:xfrm>
          <a:off x="266700" y="942975"/>
          <a:ext cx="11677649" cy="49682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760922989"/>
                    </a:ext>
                  </a:extLst>
                </a:gridCol>
                <a:gridCol w="9925049">
                  <a:extLst>
                    <a:ext uri="{9D8B030D-6E8A-4147-A177-3AD203B41FA5}">
                      <a16:colId xmlns:a16="http://schemas.microsoft.com/office/drawing/2014/main" val="2597858363"/>
                    </a:ext>
                  </a:extLst>
                </a:gridCol>
              </a:tblGrid>
              <a:tr h="358931">
                <a:tc>
                  <a:txBody>
                    <a:bodyPr/>
                    <a:lstStyle/>
                    <a:p>
                      <a:r>
                        <a:rPr lang="en-GB" sz="1400" dirty="0">
                          <a:latin typeface="Arial" panose="020B0604020202020204" pitchFamily="34" charset="0"/>
                          <a:cs typeface="Arial" panose="020B0604020202020204" pitchFamily="34" charset="0"/>
                        </a:rPr>
                        <a:t>Programme/element</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1321187">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dirty="0">
                          <a:solidFill>
                            <a:schemeClr val="tx1"/>
                          </a:solidFill>
                          <a:latin typeface="Arial" panose="020B0604020202020204" pitchFamily="34" charset="0"/>
                          <a:cs typeface="Arial" panose="020B0604020202020204" pitchFamily="34" charset="0"/>
                        </a:rPr>
                        <a:t>Embedding genomic&amp; genetic testing in chosen pathways – expansion of programme</a:t>
                      </a:r>
                    </a:p>
                  </a:txBody>
                  <a:tcPr/>
                </a:tc>
                <a:tc>
                  <a:txBody>
                    <a:bodyPr/>
                    <a:lstStyle/>
                    <a:p>
                      <a:pPr marL="0" indent="0">
                        <a:buFont typeface="Arial" panose="020B0604020202020204" pitchFamily="34" charset="0"/>
                        <a:buNone/>
                      </a:pPr>
                      <a:r>
                        <a:rPr lang="en-GB" sz="1000" dirty="0">
                          <a:effectLst/>
                          <a:latin typeface="Arial"/>
                          <a:ea typeface="Times New Roman" panose="02020603050405020304" pitchFamily="18" charset="0"/>
                          <a:cs typeface="Arial"/>
                        </a:rPr>
                        <a:t>Maintaining pathway improvements:</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Thyroid – presented to Genomics Delivery group and will pick up actions to support sustainability ( some delays in embedding new somatic testing pathway.</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Melanoma - final comms video shared. Presented to CGIP National Genomics Meeting.</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Sarcoma - prospective audit underway to support embedding change. Close-down meeting 10/7. Presenting to next delivery group.</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Lung - working up learning from phases 1,2&amp;3 of project.  Considering role of pathology navigator to support pathway at NCA.</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Breast - initial scoping commenced with proposed clinical lead. Awaiting meeting with Lead pharmacist 10/07 before we can finalise approach.</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Primary care referral pathway for clinical genetics - referral proforma being drafted and data collated by GMSA.</a:t>
                      </a:r>
                    </a:p>
                    <a:p>
                      <a:pPr marL="171450" indent="-171450">
                        <a:buFont typeface="Arial" panose="020B0604020202020204" pitchFamily="34" charset="0"/>
                        <a:buChar char="•"/>
                      </a:pPr>
                      <a:endParaRPr lang="en-GB" sz="1000" dirty="0">
                        <a:effectLst/>
                        <a:latin typeface="Arial"/>
                        <a:ea typeface="Times New Roman" panose="02020603050405020304" pitchFamily="18" charset="0"/>
                        <a:cs typeface="Arial"/>
                      </a:endParaRPr>
                    </a:p>
                    <a:p>
                      <a:pPr marL="0" indent="0">
                        <a:buFont typeface="Arial" panose="020B0604020202020204" pitchFamily="34" charset="0"/>
                        <a:buNone/>
                      </a:pPr>
                      <a:r>
                        <a:rPr lang="en-GB" sz="1000" dirty="0">
                          <a:effectLst/>
                          <a:latin typeface="Arial"/>
                          <a:ea typeface="Times New Roman" panose="02020603050405020304" pitchFamily="18" charset="0"/>
                          <a:cs typeface="Arial"/>
                        </a:rPr>
                        <a:t>NWGMSA GCIP highlights:</a:t>
                      </a:r>
                    </a:p>
                    <a:p>
                      <a:pPr marL="171450" indent="-171450">
                        <a:buFont typeface="Arial" panose="020B0604020202020204" pitchFamily="34" charset="0"/>
                        <a:buChar char="•"/>
                      </a:pPr>
                      <a:r>
                        <a:rPr lang="en-GB" sz="900" dirty="0">
                          <a:effectLst/>
                          <a:latin typeface="Arial"/>
                          <a:ea typeface="Times New Roman" panose="02020603050405020304" pitchFamily="18" charset="0"/>
                          <a:cs typeface="Arial"/>
                        </a:rPr>
                        <a:t>CPGC – Live at MRI- and Wythenshawe from 02/06 for selected tumour groups.</a:t>
                      </a:r>
                    </a:p>
                    <a:p>
                      <a:pPr marL="171450" indent="-171450">
                        <a:buFont typeface="Arial" panose="020B0604020202020204" pitchFamily="34" charset="0"/>
                        <a:buChar char="•"/>
                      </a:pPr>
                      <a:r>
                        <a:rPr lang="en-GB" sz="900" dirty="0">
                          <a:effectLst/>
                          <a:latin typeface="Arial"/>
                          <a:ea typeface="Times New Roman" panose="02020603050405020304" pitchFamily="18" charset="0"/>
                          <a:cs typeface="Arial"/>
                        </a:rPr>
                        <a:t>Cellular Pathology CRG – commented on </a:t>
                      </a:r>
                      <a:r>
                        <a:rPr lang="en-GB" sz="900" dirty="0" err="1">
                          <a:effectLst/>
                          <a:latin typeface="Arial"/>
                          <a:ea typeface="Times New Roman" panose="02020603050405020304" pitchFamily="18" charset="0"/>
                          <a:cs typeface="Arial"/>
                        </a:rPr>
                        <a:t>ToR</a:t>
                      </a:r>
                      <a:r>
                        <a:rPr lang="en-GB" sz="900" dirty="0">
                          <a:effectLst/>
                          <a:latin typeface="Arial"/>
                          <a:ea typeface="Times New Roman" panose="02020603050405020304" pitchFamily="18" charset="0"/>
                          <a:cs typeface="Arial"/>
                        </a:rPr>
                        <a:t>.  June meeting cancelled</a:t>
                      </a:r>
                    </a:p>
                    <a:p>
                      <a:pPr marL="0" indent="0">
                        <a:buFont typeface="Arial" panose="020B0604020202020204" pitchFamily="34" charset="0"/>
                        <a:buNone/>
                      </a:pPr>
                      <a:endParaRPr lang="en-GB" sz="1000" dirty="0">
                        <a:effectLst/>
                        <a:latin typeface="Arial"/>
                        <a:ea typeface="Times New Roman" panose="02020603050405020304" pitchFamily="18" charset="0"/>
                        <a:cs typeface="Arial"/>
                      </a:endParaRPr>
                    </a:p>
                    <a:p>
                      <a:pPr marL="0" indent="0">
                        <a:buFont typeface="Arial" panose="020B0604020202020204" pitchFamily="34" charset="0"/>
                        <a:buNone/>
                      </a:pPr>
                      <a:r>
                        <a:rPr lang="en-GB" sz="1000" dirty="0">
                          <a:effectLst/>
                          <a:latin typeface="Arial"/>
                          <a:ea typeface="Times New Roman" panose="02020603050405020304" pitchFamily="18" charset="0"/>
                          <a:cs typeface="Arial"/>
                        </a:rPr>
                        <a:t>Digital &amp; education:</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NW Digital report Portal – GMSA No longer taking this forward.  Agreement to use the GM Care Record as alternative GM solution for Genomics Reports.</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Integrated ordering system –  Focus remains on backend interoperability in readiness for national broker.</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Consenting E-Learning modules - awaiting final module from designers.  Expected end of May, not yet received.  WF&amp;E chasing.</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Introduction to genomics in cancer eLearning module – No longer taking forward.  Working up alternative educational offer with support from WFE, incorporating animations, GEP and Genomics passport.  Step 1 is to get genomics passport mapped to levels of practice on to learning library on Academy.</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schemeClr val="dk1"/>
                          </a:solidFill>
                          <a:effectLst/>
                          <a:latin typeface="Arial"/>
                          <a:ea typeface="Times New Roman" panose="02020603050405020304" pitchFamily="18" charset="0"/>
                          <a:cs typeface="Arial"/>
                        </a:rPr>
                        <a:t>Animations series – Completed.  Shared through PWB roundup and delivery group. Comms plan and Promotion through socials planned for July with support from comms</a:t>
                      </a:r>
                    </a:p>
                  </a:txBody>
                  <a:tcPr/>
                </a:tc>
                <a:extLst>
                  <a:ext uri="{0D108BD9-81ED-4DB2-BD59-A6C34878D82A}">
                    <a16:rowId xmlns:a16="http://schemas.microsoft.com/office/drawing/2014/main" val="3610936623"/>
                  </a:ext>
                </a:extLst>
              </a:tr>
              <a:tr h="0">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dirty="0">
                          <a:solidFill>
                            <a:schemeClr val="tx1"/>
                          </a:solidFill>
                          <a:latin typeface="Arial" panose="020B0604020202020204" pitchFamily="34" charset="0"/>
                          <a:cs typeface="Arial" panose="020B0604020202020204" pitchFamily="34" charset="0"/>
                        </a:rPr>
                        <a:t>Equitable availability and access to Health &amp; Well Being (HWB) support</a:t>
                      </a:r>
                    </a:p>
                  </a:txBody>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000" dirty="0">
                          <a:latin typeface="Arial"/>
                          <a:cs typeface="Arial"/>
                        </a:rPr>
                        <a:t>Development of resources: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i="0" dirty="0">
                          <a:latin typeface="Arial"/>
                          <a:cs typeface="Arial"/>
                        </a:rPr>
                        <a:t>HWB animations – ‘finance &amp; benefits’ animation complete including patient voiceover. ‘Pancreatic cancer diet &amp; nutrition’ animation reviewed by SMEs and comments shared with </a:t>
                      </a:r>
                      <a:r>
                        <a:rPr lang="en-GB" sz="900" i="0" dirty="0" err="1">
                          <a:latin typeface="Arial"/>
                          <a:cs typeface="Arial"/>
                        </a:rPr>
                        <a:t>Squideo</a:t>
                      </a:r>
                      <a:r>
                        <a:rPr lang="en-GB" sz="900" i="0" dirty="0">
                          <a:latin typeface="Arial"/>
                          <a:cs typeface="Arial"/>
                        </a:rPr>
                        <a:t> to action. ‘Lung MDT’ and ‘H&amp;N diet and nutrition’ animations uploaded to YouTube channel.</a:t>
                      </a:r>
                      <a:endParaRPr lang="en-GB" sz="1000" i="0" dirty="0">
                        <a:latin typeface="Arial"/>
                        <a:cs typeface="Arial"/>
                      </a:endParaRP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endParaRPr lang="en-GB" sz="1000" dirty="0">
                        <a:latin typeface="Arial"/>
                        <a:cs typeface="Arial"/>
                      </a:endParaRP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000" dirty="0">
                          <a:latin typeface="Arial"/>
                          <a:cs typeface="Arial"/>
                        </a:rPr>
                        <a:t>HWB central landing page for patients/public:</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i="0" dirty="0">
                          <a:latin typeface="Arial"/>
                          <a:cs typeface="Arial"/>
                        </a:rPr>
                        <a:t>Work ongoing, input from CIC patient reps and wider patient meeting July.</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i="0" dirty="0">
                          <a:latin typeface="Arial"/>
                          <a:cs typeface="Arial"/>
                        </a:rPr>
                        <a:t>AW attending GM PBL meeting on 10th July to present Metastatic Cancer CIC project and video resource.</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endParaRPr lang="en-GB" sz="1000" dirty="0">
                        <a:latin typeface="Arial"/>
                        <a:cs typeface="Arial"/>
                      </a:endParaRP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000" dirty="0">
                          <a:latin typeface="Arial"/>
                          <a:cs typeface="Arial"/>
                        </a:rPr>
                        <a:t>Promotion: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i="0" dirty="0">
                          <a:latin typeface="Arial"/>
                          <a:cs typeface="Arial"/>
                        </a:rPr>
                        <a:t>Shared HWB animations playlist with AO nurses – invited to GM AO nursing forum and NCA </a:t>
                      </a:r>
                      <a:r>
                        <a:rPr lang="en-GB" sz="900" i="0" dirty="0" err="1">
                          <a:latin typeface="Arial"/>
                          <a:cs typeface="Arial"/>
                        </a:rPr>
                        <a:t>Onc</a:t>
                      </a:r>
                      <a:r>
                        <a:rPr lang="en-GB" sz="900" i="0" dirty="0">
                          <a:latin typeface="Arial"/>
                          <a:cs typeface="Arial"/>
                        </a:rPr>
                        <a:t> nursing forum to present resources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900" i="0" dirty="0">
                          <a:latin typeface="Arial"/>
                          <a:cs typeface="Arial"/>
                        </a:rPr>
                        <a:t>Shared updated link for HWB animations playlist on </a:t>
                      </a:r>
                      <a:r>
                        <a:rPr lang="en-GB" sz="900" i="0" dirty="0" err="1">
                          <a:latin typeface="Arial"/>
                          <a:cs typeface="Arial"/>
                        </a:rPr>
                        <a:t>youtube</a:t>
                      </a:r>
                      <a:r>
                        <a:rPr lang="en-GB" sz="900" i="0" dirty="0">
                          <a:latin typeface="Arial"/>
                          <a:cs typeface="Arial"/>
                        </a:rPr>
                        <a:t> with GM CSW forum – to be included in patient newsletter (OG WWL)</a:t>
                      </a:r>
                    </a:p>
                  </a:txBody>
                  <a:tcPr/>
                </a:tc>
                <a:extLst>
                  <a:ext uri="{0D108BD9-81ED-4DB2-BD59-A6C34878D82A}">
                    <a16:rowId xmlns:a16="http://schemas.microsoft.com/office/drawing/2014/main" val="3917802332"/>
                  </a:ext>
                </a:extLst>
              </a:tr>
            </a:tbl>
          </a:graphicData>
        </a:graphic>
      </p:graphicFrame>
    </p:spTree>
    <p:extLst>
      <p:ext uri="{BB962C8B-B14F-4D97-AF65-F5344CB8AC3E}">
        <p14:creationId xmlns:p14="http://schemas.microsoft.com/office/powerpoint/2010/main" val="3901015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962927" y="222486"/>
            <a:ext cx="8201327" cy="834094"/>
          </a:xfrm>
        </p:spPr>
        <p:txBody>
          <a:bodyPr/>
          <a:lstStyle/>
          <a:p>
            <a:r>
              <a:rPr lang="en-GB" sz="3600" dirty="0">
                <a:solidFill>
                  <a:srgbClr val="005FBF"/>
                </a:solidFill>
              </a:rPr>
              <a:t>Risks/Issues to Escalate</a:t>
            </a:r>
          </a:p>
        </p:txBody>
      </p:sp>
      <p:sp>
        <p:nvSpPr>
          <p:cNvPr id="6" name="Text Placeholder 1">
            <a:extLst>
              <a:ext uri="{FF2B5EF4-FFF2-40B4-BE49-F238E27FC236}">
                <a16:creationId xmlns:a16="http://schemas.microsoft.com/office/drawing/2014/main" id="{8BCF6104-F1EC-2E45-E81C-CB086C51B96E}"/>
              </a:ext>
            </a:extLst>
          </p:cNvPr>
          <p:cNvSpPr txBox="1">
            <a:spLocks/>
          </p:cNvSpPr>
          <p:nvPr/>
        </p:nvSpPr>
        <p:spPr>
          <a:xfrm>
            <a:off x="962927" y="4742540"/>
            <a:ext cx="8201327" cy="834094"/>
          </a:xfrm>
          <a:prstGeom prst="rect">
            <a:avLst/>
          </a:prstGeom>
        </p:spPr>
        <p:txBody>
          <a:bodyPr/>
          <a:lstStyle>
            <a:lvl1pPr marL="0" eaLnBrk="1" hangingPunct="1">
              <a:defRPr sz="3638" b="1">
                <a:solidFill>
                  <a:srgbClr val="BF0075"/>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r>
              <a:rPr lang="en-GB" sz="3600" kern="0" dirty="0">
                <a:solidFill>
                  <a:srgbClr val="005FBF"/>
                </a:solidFill>
              </a:rPr>
              <a:t>Progress on Sustainability</a:t>
            </a:r>
          </a:p>
        </p:txBody>
      </p:sp>
      <p:sp>
        <p:nvSpPr>
          <p:cNvPr id="7" name="Text Placeholder 3">
            <a:extLst>
              <a:ext uri="{FF2B5EF4-FFF2-40B4-BE49-F238E27FC236}">
                <a16:creationId xmlns:a16="http://schemas.microsoft.com/office/drawing/2014/main" id="{786088E5-D82B-8E03-48D6-66CD9D630E04}"/>
              </a:ext>
            </a:extLst>
          </p:cNvPr>
          <p:cNvSpPr txBox="1">
            <a:spLocks/>
          </p:cNvSpPr>
          <p:nvPr/>
        </p:nvSpPr>
        <p:spPr>
          <a:xfrm>
            <a:off x="962925" y="5316132"/>
            <a:ext cx="9390747" cy="834095"/>
          </a:xfrm>
          <a:prstGeom prst="rect">
            <a:avLst/>
          </a:prstGeom>
        </p:spPr>
        <p:txBody>
          <a:bodyPr/>
          <a:lstStyle>
            <a:lvl1pPr marL="0" eaLnBrk="1" hangingPunct="1">
              <a:defRPr sz="1940" b="0">
                <a:solidFill>
                  <a:schemeClr val="tx1"/>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pPr marL="342900" indent="-342900">
              <a:lnSpc>
                <a:spcPct val="150000"/>
              </a:lnSpc>
              <a:buFont typeface="Arial" panose="020B0604020202020204" pitchFamily="34" charset="0"/>
              <a:buChar char="•"/>
            </a:pPr>
            <a:r>
              <a:rPr lang="en-GB" sz="1900" kern="0" dirty="0"/>
              <a:t>Rapid review of Service Specification in progress </a:t>
            </a:r>
          </a:p>
        </p:txBody>
      </p:sp>
      <p:sp>
        <p:nvSpPr>
          <p:cNvPr id="3" name="Text Placeholder 3">
            <a:extLst>
              <a:ext uri="{FF2B5EF4-FFF2-40B4-BE49-F238E27FC236}">
                <a16:creationId xmlns:a16="http://schemas.microsoft.com/office/drawing/2014/main" id="{76DFB8D7-006C-FB2F-6592-01F16795B215}"/>
              </a:ext>
            </a:extLst>
          </p:cNvPr>
          <p:cNvSpPr txBox="1">
            <a:spLocks/>
          </p:cNvSpPr>
          <p:nvPr/>
        </p:nvSpPr>
        <p:spPr>
          <a:xfrm>
            <a:off x="962925" y="850226"/>
            <a:ext cx="9390747" cy="3599854"/>
          </a:xfrm>
          <a:prstGeom prst="rect">
            <a:avLst/>
          </a:prstGeom>
        </p:spPr>
        <p:txBody>
          <a:bodyPr/>
          <a:lstStyle>
            <a:lvl1pPr marL="0" eaLnBrk="1" hangingPunct="1">
              <a:defRPr sz="1940" b="0">
                <a:solidFill>
                  <a:schemeClr val="tx1"/>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pPr marL="342900" indent="-342900">
              <a:lnSpc>
                <a:spcPct val="150000"/>
              </a:lnSpc>
              <a:buFont typeface="Arial" panose="020B0604020202020204" pitchFamily="34" charset="0"/>
              <a:buChar char="•"/>
            </a:pPr>
            <a:r>
              <a:rPr lang="en-GB" sz="1900" kern="0" dirty="0"/>
              <a:t>ONGOING - Outcome of P4C contract review (due in Sept) could impact on delivery of Prehab/PA improvement plans.</a:t>
            </a:r>
          </a:p>
          <a:p>
            <a:pPr marL="342900" indent="-342900">
              <a:lnSpc>
                <a:spcPct val="150000"/>
              </a:lnSpc>
              <a:buFont typeface="Arial" panose="020B0604020202020204" pitchFamily="34" charset="0"/>
              <a:buChar char="•"/>
            </a:pPr>
            <a:r>
              <a:rPr lang="en-GB" sz="1900" b="1" kern="0" dirty="0"/>
              <a:t>NEW – Identified issues with some Trusts training CSWs in level 2 psychological support which is upskilling beyond the remit of the role (1 incident reported).</a:t>
            </a:r>
          </a:p>
          <a:p>
            <a:pPr>
              <a:lnSpc>
                <a:spcPct val="150000"/>
              </a:lnSpc>
            </a:pPr>
            <a:r>
              <a:rPr lang="en-GB" sz="1900" i="1" kern="0" dirty="0"/>
              <a:t>Working with WF&amp;E team and clinical lead to develop instructions on what training is available and should be completed by CSWs as well as clear escalation guidelines for CSWs when psychological needs and support are identified via a HNA.</a:t>
            </a:r>
          </a:p>
        </p:txBody>
      </p:sp>
    </p:spTree>
    <p:extLst>
      <p:ext uri="{BB962C8B-B14F-4D97-AF65-F5344CB8AC3E}">
        <p14:creationId xmlns:p14="http://schemas.microsoft.com/office/powerpoint/2010/main" val="488632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1AB94D1C-4A85-2986-436C-52C4324F685F}"/>
              </a:ext>
            </a:extLst>
          </p:cNvPr>
          <p:cNvSpPr txBox="1">
            <a:spLocks/>
          </p:cNvSpPr>
          <p:nvPr/>
        </p:nvSpPr>
        <p:spPr>
          <a:xfrm>
            <a:off x="590975" y="261113"/>
            <a:ext cx="8201327" cy="834094"/>
          </a:xfrm>
          <a:prstGeom prst="rect">
            <a:avLst/>
          </a:prstGeom>
        </p:spPr>
        <p:txBody>
          <a:bodyPr/>
          <a:lstStyle>
            <a:lvl1pPr marL="0" eaLnBrk="1" hangingPunct="1">
              <a:defRPr sz="3638" b="1">
                <a:solidFill>
                  <a:srgbClr val="BF0075"/>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r>
              <a:rPr lang="en-GB" sz="3600" kern="0" dirty="0">
                <a:solidFill>
                  <a:srgbClr val="005FBF"/>
                </a:solidFill>
              </a:rPr>
              <a:t>Decisions for Assurance Group</a:t>
            </a:r>
          </a:p>
        </p:txBody>
      </p:sp>
      <p:sp>
        <p:nvSpPr>
          <p:cNvPr id="10" name="TextBox 9">
            <a:extLst>
              <a:ext uri="{FF2B5EF4-FFF2-40B4-BE49-F238E27FC236}">
                <a16:creationId xmlns:a16="http://schemas.microsoft.com/office/drawing/2014/main" id="{FAA618D6-5C2D-0679-3EC8-E21A3CFB6DD1}"/>
              </a:ext>
            </a:extLst>
          </p:cNvPr>
          <p:cNvSpPr txBox="1"/>
          <p:nvPr/>
        </p:nvSpPr>
        <p:spPr>
          <a:xfrm>
            <a:off x="953227" y="1095207"/>
            <a:ext cx="7839075" cy="400110"/>
          </a:xfrm>
          <a:prstGeom prst="rect">
            <a:avLst/>
          </a:prstGeom>
          <a:noFill/>
        </p:spPr>
        <p:txBody>
          <a:bodyPr wrap="square" rtlCol="0">
            <a:spAutoFit/>
          </a:bodyPr>
          <a:lstStyle/>
          <a:p>
            <a:pPr marL="285750" indent="-285750">
              <a:buFont typeface="Arial" panose="020B0604020202020204" pitchFamily="34" charset="0"/>
              <a:buChar char="•"/>
            </a:pPr>
            <a:r>
              <a:rPr lang="en-GB" sz="2000" dirty="0"/>
              <a:t>n/a</a:t>
            </a:r>
          </a:p>
        </p:txBody>
      </p:sp>
    </p:spTree>
    <p:extLst>
      <p:ext uri="{BB962C8B-B14F-4D97-AF65-F5344CB8AC3E}">
        <p14:creationId xmlns:p14="http://schemas.microsoft.com/office/powerpoint/2010/main" val="481516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961E49D-7670-2332-C64F-E0A4414A58EC}"/>
              </a:ext>
            </a:extLst>
          </p:cNvPr>
          <p:cNvSpPr>
            <a:spLocks noGrp="1"/>
          </p:cNvSpPr>
          <p:nvPr>
            <p:ph type="body" sz="quarter" idx="14"/>
          </p:nvPr>
        </p:nvSpPr>
        <p:spPr>
          <a:xfrm>
            <a:off x="6096000" y="2782091"/>
            <a:ext cx="4526164" cy="834094"/>
          </a:xfrm>
        </p:spPr>
        <p:txBody>
          <a:bodyPr/>
          <a:lstStyle/>
          <a:p>
            <a:r>
              <a:rPr lang="en-US" sz="5821" dirty="0">
                <a:solidFill>
                  <a:srgbClr val="005FBF"/>
                </a:solidFill>
              </a:rPr>
              <a:t>Questions?</a:t>
            </a:r>
          </a:p>
        </p:txBody>
      </p:sp>
    </p:spTree>
    <p:extLst>
      <p:ext uri="{BB962C8B-B14F-4D97-AF65-F5344CB8AC3E}">
        <p14:creationId xmlns:p14="http://schemas.microsoft.com/office/powerpoint/2010/main" val="219651398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991 GM Cancer Alliance Powerpoint template  FINAL" id="{A68B482A-CD69-4B90-9D6B-821278017736}" vid="{4EBA2FB7-5101-4B0F-93F4-1226E65193AC}"/>
    </a:ext>
  </a:extLst>
</a:theme>
</file>

<file path=docProps/app.xml><?xml version="1.0" encoding="utf-8"?>
<Properties xmlns="http://schemas.openxmlformats.org/officeDocument/2006/extended-properties" xmlns:vt="http://schemas.openxmlformats.org/officeDocument/2006/docPropsVTypes">
  <TotalTime>28012</TotalTime>
  <Words>1736</Words>
  <Application>Microsoft Office PowerPoint</Application>
  <PresentationFormat>Widescreen</PresentationFormat>
  <Paragraphs>105</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Courier New</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Lindsey McConnochie</dc:creator>
  <cp:lastModifiedBy>HOWLE, Freya (THE CHRISTIE NHS FOUNDATION TRUST)</cp:lastModifiedBy>
  <cp:revision>181</cp:revision>
  <dcterms:created xsi:type="dcterms:W3CDTF">2019-06-22T21:54:40Z</dcterms:created>
  <dcterms:modified xsi:type="dcterms:W3CDTF">2025-07-14T12:49:58Z</dcterms:modified>
</cp:coreProperties>
</file>